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0"/>
  </p:notesMasterIdLst>
  <p:sldIdLst>
    <p:sldId id="266" r:id="rId5"/>
    <p:sldId id="268" r:id="rId6"/>
    <p:sldId id="269" r:id="rId7"/>
    <p:sldId id="267" r:id="rId8"/>
    <p:sldId id="27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8" d="100"/>
          <a:sy n="108" d="100"/>
        </p:scale>
        <p:origin x="71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7052717-89AB-4341-9EF4-62B06E6AC604}" type="doc">
      <dgm:prSet loTypeId="urn:microsoft.com/office/officeart/2005/8/layout/process1" loCatId="process" qsTypeId="urn:microsoft.com/office/officeart/2005/8/quickstyle/simple1" qsCatId="simple" csTypeId="urn:microsoft.com/office/officeart/2005/8/colors/accent1_2" csCatId="accent1" phldr="1"/>
      <dgm:spPr/>
    </dgm:pt>
    <dgm:pt modelId="{E9BB600F-C539-4719-A6C6-975FE16D9B7D}">
      <dgm:prSet phldrT="[Text]"/>
      <dgm:spPr>
        <a:xfrm>
          <a:off x="4991" y="122060"/>
          <a:ext cx="2182480" cy="1616399"/>
        </a:xfrm>
        <a:prstGeom prst="roundRect">
          <a:avLst>
            <a:gd name="adj" fmla="val 10000"/>
          </a:avLst>
        </a:prstGeom>
        <a:solidFill>
          <a:srgbClr val="FFFF00"/>
        </a:solidFill>
        <a:ln w="0" cap="flat" cmpd="thickThin" algn="ctr">
          <a:solidFill>
            <a:scrgbClr r="0" g="0" b="0"/>
          </a:solidFill>
          <a:prstDash val="solid"/>
          <a:miter lim="800000"/>
        </a:ln>
        <a:effectLst/>
      </dgm:spPr>
      <dgm:t>
        <a:bodyPr/>
        <a:lstStyle/>
        <a:p>
          <a:pPr>
            <a:buNone/>
          </a:pPr>
          <a:r>
            <a:rPr lang="en-US" dirty="0">
              <a:solidFill>
                <a:sysClr val="windowText" lastClr="000000"/>
              </a:solidFill>
              <a:latin typeface="Calibri" panose="020F0502020204030204"/>
              <a:ea typeface="+mn-ea"/>
              <a:cs typeface="+mn-cs"/>
            </a:rPr>
            <a:t>July 1</a:t>
          </a:r>
        </a:p>
        <a:p>
          <a:pPr>
            <a:buNone/>
          </a:pPr>
          <a:r>
            <a:rPr lang="en-US" dirty="0">
              <a:solidFill>
                <a:sysClr val="windowText" lastClr="000000"/>
              </a:solidFill>
              <a:latin typeface="Calibri" panose="020F0502020204030204"/>
              <a:ea typeface="+mn-ea"/>
              <a:cs typeface="+mn-cs"/>
            </a:rPr>
            <a:t>State notifies COSD that “Case Rate” Metric is Elevated - Day 1</a:t>
          </a:r>
        </a:p>
      </dgm:t>
    </dgm:pt>
    <dgm:pt modelId="{4264CD40-5C7E-4740-9D88-9AB4FC7577C7}" type="parTrans" cxnId="{13402D16-A0AD-465F-BE02-296B0912881D}">
      <dgm:prSet/>
      <dgm:spPr/>
      <dgm:t>
        <a:bodyPr/>
        <a:lstStyle/>
        <a:p>
          <a:endParaRPr lang="en-US"/>
        </a:p>
      </dgm:t>
    </dgm:pt>
    <dgm:pt modelId="{FA77C130-0DC7-4A73-8998-7D89D08003F6}" type="sibTrans" cxnId="{13402D16-A0AD-465F-BE02-296B0912881D}">
      <dgm:prSet/>
      <dgm:spPr>
        <a:xfrm>
          <a:off x="2405719" y="659632"/>
          <a:ext cx="462685" cy="541255"/>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pPr>
            <a:buNone/>
          </a:pPr>
          <a:endParaRPr lang="en-US">
            <a:solidFill>
              <a:sysClr val="window" lastClr="FFFFFF"/>
            </a:solidFill>
            <a:latin typeface="Calibri" panose="020F0502020204030204"/>
            <a:ea typeface="+mn-ea"/>
            <a:cs typeface="+mn-cs"/>
          </a:endParaRPr>
        </a:p>
      </dgm:t>
    </dgm:pt>
    <dgm:pt modelId="{8BB126DF-9C04-46A0-9DB4-E00BC65E1FAA}">
      <dgm:prSet custT="1"/>
      <dgm:spPr>
        <a:xfrm>
          <a:off x="3060463" y="122060"/>
          <a:ext cx="2182480" cy="1616399"/>
        </a:xfrm>
        <a:prstGeom prst="roundRect">
          <a:avLst>
            <a:gd name="adj" fmla="val 10000"/>
          </a:avLst>
        </a:prstGeom>
        <a:solidFill>
          <a:srgbClr val="FFFF00"/>
        </a:solidFill>
        <a:ln w="0" cap="flat" cmpd="thickThin" algn="ctr">
          <a:solidFill>
            <a:scrgbClr r="0" g="0" b="0"/>
          </a:solidFill>
          <a:prstDash val="solid"/>
          <a:miter lim="800000"/>
        </a:ln>
        <a:effectLst/>
      </dgm:spPr>
      <dgm:t>
        <a:bodyPr spcFirstLastPara="0" vert="horz" wrap="square" lIns="68580" tIns="68580" rIns="68580" bIns="68580" numCol="1" spcCol="1270" anchor="ctr" anchorCtr="0"/>
        <a:lstStyle/>
        <a:p>
          <a:pPr marL="0" lvl="0" algn="ctr" defTabSz="800100">
            <a:lnSpc>
              <a:spcPct val="90000"/>
            </a:lnSpc>
            <a:spcBef>
              <a:spcPct val="0"/>
            </a:spcBef>
            <a:spcAft>
              <a:spcPct val="35000"/>
            </a:spcAft>
            <a:buNone/>
          </a:pPr>
          <a:r>
            <a:rPr lang="en-US" sz="1800" kern="1200" dirty="0">
              <a:solidFill>
                <a:sysClr val="windowText" lastClr="000000"/>
              </a:solidFill>
              <a:latin typeface="Calibri" panose="020F0502020204030204"/>
              <a:ea typeface="+mn-ea"/>
              <a:cs typeface="+mn-cs"/>
            </a:rPr>
            <a:t>July 2</a:t>
          </a:r>
        </a:p>
        <a:p>
          <a:pPr marL="0" lvl="0" algn="ctr" defTabSz="800100">
            <a:lnSpc>
              <a:spcPct val="90000"/>
            </a:lnSpc>
            <a:spcBef>
              <a:spcPct val="0"/>
            </a:spcBef>
            <a:spcAft>
              <a:spcPct val="35000"/>
            </a:spcAft>
            <a:buNone/>
          </a:pPr>
          <a:r>
            <a:rPr lang="en-US" sz="1800" kern="1200" dirty="0">
              <a:solidFill>
                <a:sysClr val="windowText" lastClr="000000"/>
              </a:solidFill>
              <a:latin typeface="Calibri" panose="020F0502020204030204"/>
              <a:ea typeface="+mn-ea"/>
              <a:cs typeface="+mn-cs"/>
            </a:rPr>
            <a:t>State notifies COSD that “Case Rate” Metric is Elevated – Day 2</a:t>
          </a:r>
        </a:p>
      </dgm:t>
    </dgm:pt>
    <dgm:pt modelId="{A438A945-01B6-48F9-9FFB-958A55CD346F}" type="parTrans" cxnId="{5B29628A-9890-44C7-A7C4-5E133AF39547}">
      <dgm:prSet/>
      <dgm:spPr/>
      <dgm:t>
        <a:bodyPr/>
        <a:lstStyle/>
        <a:p>
          <a:endParaRPr lang="en-US"/>
        </a:p>
      </dgm:t>
    </dgm:pt>
    <dgm:pt modelId="{3631C831-6EA3-49F1-A4BF-D219ABC895C7}" type="sibTrans" cxnId="{5B29628A-9890-44C7-A7C4-5E133AF39547}">
      <dgm:prSet/>
      <dgm:spPr>
        <a:xfrm>
          <a:off x="5461191" y="659632"/>
          <a:ext cx="462685" cy="541255"/>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pPr>
            <a:buNone/>
          </a:pPr>
          <a:endParaRPr lang="en-US">
            <a:solidFill>
              <a:sysClr val="window" lastClr="FFFFFF"/>
            </a:solidFill>
            <a:latin typeface="Calibri" panose="020F0502020204030204"/>
            <a:ea typeface="+mn-ea"/>
            <a:cs typeface="+mn-cs"/>
          </a:endParaRPr>
        </a:p>
      </dgm:t>
    </dgm:pt>
    <dgm:pt modelId="{F9BEB542-19EA-4337-B896-D57DE6BE12A8}">
      <dgm:prSet custT="1"/>
      <dgm:spPr>
        <a:xfrm>
          <a:off x="6115936" y="122060"/>
          <a:ext cx="2182480" cy="1616399"/>
        </a:xfrm>
        <a:prstGeom prst="roundRect">
          <a:avLst>
            <a:gd name="adj" fmla="val 10000"/>
          </a:avLst>
        </a:prstGeom>
        <a:solidFill>
          <a:srgbClr val="FFFF00"/>
        </a:solidFill>
        <a:ln w="0" cap="flat" cmpd="thickThin" algn="ctr">
          <a:solidFill>
            <a:scrgbClr r="0" g="0" b="0"/>
          </a:solidFill>
          <a:prstDash val="solid"/>
          <a:miter lim="800000"/>
        </a:ln>
        <a:effectLst/>
      </dgm:spPr>
      <dgm:t>
        <a:bodyPr spcFirstLastPara="0" vert="horz" wrap="square" lIns="68580" tIns="68580" rIns="68580" bIns="68580" numCol="1" spcCol="1270" anchor="ctr" anchorCtr="0"/>
        <a:lstStyle/>
        <a:p>
          <a:pPr marL="0" lvl="0" algn="ctr" defTabSz="800100">
            <a:lnSpc>
              <a:spcPct val="90000"/>
            </a:lnSpc>
            <a:spcBef>
              <a:spcPct val="0"/>
            </a:spcBef>
            <a:spcAft>
              <a:spcPct val="35000"/>
            </a:spcAft>
            <a:buNone/>
          </a:pPr>
          <a:r>
            <a:rPr lang="en-US" sz="1800" kern="1200" dirty="0">
              <a:solidFill>
                <a:sysClr val="windowText" lastClr="000000"/>
              </a:solidFill>
              <a:latin typeface="Calibri" panose="020F0502020204030204"/>
              <a:ea typeface="+mn-ea"/>
              <a:cs typeface="+mn-cs"/>
            </a:rPr>
            <a:t>July 3</a:t>
          </a:r>
        </a:p>
        <a:p>
          <a:pPr marL="0" lvl="0" algn="ctr" defTabSz="800100">
            <a:lnSpc>
              <a:spcPct val="90000"/>
            </a:lnSpc>
            <a:spcBef>
              <a:spcPct val="0"/>
            </a:spcBef>
            <a:spcAft>
              <a:spcPct val="35000"/>
            </a:spcAft>
            <a:buNone/>
          </a:pPr>
          <a:r>
            <a:rPr lang="en-US" sz="1800" kern="1200" dirty="0">
              <a:solidFill>
                <a:sysClr val="windowText" lastClr="000000"/>
              </a:solidFill>
              <a:latin typeface="Calibri" panose="020F0502020204030204"/>
              <a:ea typeface="+mn-ea"/>
              <a:cs typeface="+mn-cs"/>
            </a:rPr>
            <a:t>State notifies COSD that “Case Rate” Metric is Elevated – Day 3</a:t>
          </a:r>
        </a:p>
      </dgm:t>
    </dgm:pt>
    <dgm:pt modelId="{D175454D-18FB-45BD-BD7C-015240807167}" type="parTrans" cxnId="{34158ABF-AD8A-4107-881A-C9E3C9630B88}">
      <dgm:prSet/>
      <dgm:spPr/>
      <dgm:t>
        <a:bodyPr/>
        <a:lstStyle/>
        <a:p>
          <a:endParaRPr lang="en-US"/>
        </a:p>
      </dgm:t>
    </dgm:pt>
    <dgm:pt modelId="{1DBCE69C-DE2B-4C10-8F2D-EC552FE4A1F9}" type="sibTrans" cxnId="{34158ABF-AD8A-4107-881A-C9E3C9630B88}">
      <dgm:prSet/>
      <dgm:spPr>
        <a:xfrm>
          <a:off x="8516664" y="659632"/>
          <a:ext cx="462685" cy="541255"/>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pPr>
            <a:buNone/>
          </a:pPr>
          <a:endParaRPr lang="en-US">
            <a:solidFill>
              <a:sysClr val="window" lastClr="FFFFFF"/>
            </a:solidFill>
            <a:latin typeface="Calibri" panose="020F0502020204030204"/>
            <a:ea typeface="+mn-ea"/>
            <a:cs typeface="+mn-cs"/>
          </a:endParaRPr>
        </a:p>
      </dgm:t>
    </dgm:pt>
    <dgm:pt modelId="{4A6A4750-2B2B-4424-A8B1-350EDBF51127}">
      <dgm:prSet/>
      <dgm:spPr>
        <a:xfrm>
          <a:off x="9171408" y="122060"/>
          <a:ext cx="2182480" cy="1616399"/>
        </a:xfrm>
        <a:prstGeom prst="roundRect">
          <a:avLst>
            <a:gd name="adj" fmla="val 10000"/>
          </a:avLst>
        </a:prstGeom>
        <a:solidFill>
          <a:srgbClr val="FFC000"/>
        </a:solidFill>
        <a:ln w="79375" cap="flat" cmpd="thickThin" algn="ctr">
          <a:solidFill>
            <a:scrgbClr r="0" g="0" b="0"/>
          </a:solidFill>
          <a:prstDash val="solid"/>
          <a:miter lim="800000"/>
        </a:ln>
        <a:effectLst/>
      </dgm:spPr>
      <dgm:t>
        <a:bodyPr/>
        <a:lstStyle/>
        <a:p>
          <a:pPr>
            <a:buNone/>
          </a:pPr>
          <a:r>
            <a:rPr lang="en-US" dirty="0">
              <a:solidFill>
                <a:sysClr val="windowText" lastClr="000000"/>
              </a:solidFill>
              <a:latin typeface="Calibri" panose="020F0502020204030204"/>
              <a:ea typeface="+mn-ea"/>
              <a:cs typeface="+mn-cs"/>
            </a:rPr>
            <a:t>State Placed COSD on Public Watch List</a:t>
          </a:r>
        </a:p>
      </dgm:t>
    </dgm:pt>
    <dgm:pt modelId="{3A0DB654-025F-42A4-9B7E-90145AC2D923}" type="parTrans" cxnId="{14D30CD4-72EB-461B-8BF1-6FAD2CAC4C6F}">
      <dgm:prSet/>
      <dgm:spPr/>
      <dgm:t>
        <a:bodyPr/>
        <a:lstStyle/>
        <a:p>
          <a:endParaRPr lang="en-US"/>
        </a:p>
      </dgm:t>
    </dgm:pt>
    <dgm:pt modelId="{75CE99AE-D402-4706-A3B4-EC2BC06D3D75}" type="sibTrans" cxnId="{14D30CD4-72EB-461B-8BF1-6FAD2CAC4C6F}">
      <dgm:prSet/>
      <dgm:spPr/>
      <dgm:t>
        <a:bodyPr/>
        <a:lstStyle/>
        <a:p>
          <a:endParaRPr lang="en-US"/>
        </a:p>
      </dgm:t>
    </dgm:pt>
    <dgm:pt modelId="{C0EEEC90-1CBE-48C8-B565-F06B950E1AC3}" type="pres">
      <dgm:prSet presAssocID="{07052717-89AB-4341-9EF4-62B06E6AC604}" presName="Name0" presStyleCnt="0">
        <dgm:presLayoutVars>
          <dgm:dir/>
          <dgm:resizeHandles val="exact"/>
        </dgm:presLayoutVars>
      </dgm:prSet>
      <dgm:spPr/>
    </dgm:pt>
    <dgm:pt modelId="{6B01BCF6-C1FF-400D-893E-AE66D82DE600}" type="pres">
      <dgm:prSet presAssocID="{E9BB600F-C539-4719-A6C6-975FE16D9B7D}" presName="node" presStyleLbl="node1" presStyleIdx="0" presStyleCnt="4">
        <dgm:presLayoutVars>
          <dgm:bulletEnabled val="1"/>
        </dgm:presLayoutVars>
      </dgm:prSet>
      <dgm:spPr/>
    </dgm:pt>
    <dgm:pt modelId="{DEAABEA9-C842-492D-BF38-6E959541D18D}" type="pres">
      <dgm:prSet presAssocID="{FA77C130-0DC7-4A73-8998-7D89D08003F6}" presName="sibTrans" presStyleLbl="sibTrans2D1" presStyleIdx="0" presStyleCnt="3"/>
      <dgm:spPr/>
    </dgm:pt>
    <dgm:pt modelId="{021CF7C3-60B4-4319-99BE-39DEBBE3CEDA}" type="pres">
      <dgm:prSet presAssocID="{FA77C130-0DC7-4A73-8998-7D89D08003F6}" presName="connectorText" presStyleLbl="sibTrans2D1" presStyleIdx="0" presStyleCnt="3"/>
      <dgm:spPr/>
    </dgm:pt>
    <dgm:pt modelId="{E3D7F334-1798-4979-B721-9BD948D24C12}" type="pres">
      <dgm:prSet presAssocID="{8BB126DF-9C04-46A0-9DB4-E00BC65E1FAA}" presName="node" presStyleLbl="node1" presStyleIdx="1" presStyleCnt="4">
        <dgm:presLayoutVars>
          <dgm:bulletEnabled val="1"/>
        </dgm:presLayoutVars>
      </dgm:prSet>
      <dgm:spPr>
        <a:xfrm>
          <a:off x="3060463" y="122060"/>
          <a:ext cx="2182480" cy="1616399"/>
        </a:xfrm>
        <a:prstGeom prst="roundRect">
          <a:avLst>
            <a:gd name="adj" fmla="val 10000"/>
          </a:avLst>
        </a:prstGeom>
      </dgm:spPr>
    </dgm:pt>
    <dgm:pt modelId="{3623E92C-2A08-4A18-AC1B-A962C39E1D53}" type="pres">
      <dgm:prSet presAssocID="{3631C831-6EA3-49F1-A4BF-D219ABC895C7}" presName="sibTrans" presStyleLbl="sibTrans2D1" presStyleIdx="1" presStyleCnt="3"/>
      <dgm:spPr/>
    </dgm:pt>
    <dgm:pt modelId="{55D8E2C1-1682-493C-868D-02213C7E11A9}" type="pres">
      <dgm:prSet presAssocID="{3631C831-6EA3-49F1-A4BF-D219ABC895C7}" presName="connectorText" presStyleLbl="sibTrans2D1" presStyleIdx="1" presStyleCnt="3"/>
      <dgm:spPr/>
    </dgm:pt>
    <dgm:pt modelId="{85606EF6-FEAD-4104-8A5F-8FC6E33140C2}" type="pres">
      <dgm:prSet presAssocID="{F9BEB542-19EA-4337-B896-D57DE6BE12A8}" presName="node" presStyleLbl="node1" presStyleIdx="2" presStyleCnt="4">
        <dgm:presLayoutVars>
          <dgm:bulletEnabled val="1"/>
        </dgm:presLayoutVars>
      </dgm:prSet>
      <dgm:spPr>
        <a:xfrm>
          <a:off x="6115936" y="122060"/>
          <a:ext cx="2182480" cy="1616399"/>
        </a:xfrm>
        <a:prstGeom prst="roundRect">
          <a:avLst>
            <a:gd name="adj" fmla="val 10000"/>
          </a:avLst>
        </a:prstGeom>
      </dgm:spPr>
    </dgm:pt>
    <dgm:pt modelId="{0F9B0EC0-248E-4E29-A6A5-C4116E430BD3}" type="pres">
      <dgm:prSet presAssocID="{1DBCE69C-DE2B-4C10-8F2D-EC552FE4A1F9}" presName="sibTrans" presStyleLbl="sibTrans2D1" presStyleIdx="2" presStyleCnt="3"/>
      <dgm:spPr/>
    </dgm:pt>
    <dgm:pt modelId="{F0A229BA-9CA1-4EA0-B1F4-74A2C655D0C9}" type="pres">
      <dgm:prSet presAssocID="{1DBCE69C-DE2B-4C10-8F2D-EC552FE4A1F9}" presName="connectorText" presStyleLbl="sibTrans2D1" presStyleIdx="2" presStyleCnt="3"/>
      <dgm:spPr/>
    </dgm:pt>
    <dgm:pt modelId="{C8E8D6D2-6DAD-45A8-A950-1E697592E127}" type="pres">
      <dgm:prSet presAssocID="{4A6A4750-2B2B-4424-A8B1-350EDBF51127}" presName="node" presStyleLbl="node1" presStyleIdx="3" presStyleCnt="4">
        <dgm:presLayoutVars>
          <dgm:bulletEnabled val="1"/>
        </dgm:presLayoutVars>
      </dgm:prSet>
      <dgm:spPr/>
    </dgm:pt>
  </dgm:ptLst>
  <dgm:cxnLst>
    <dgm:cxn modelId="{13402D16-A0AD-465F-BE02-296B0912881D}" srcId="{07052717-89AB-4341-9EF4-62B06E6AC604}" destId="{E9BB600F-C539-4719-A6C6-975FE16D9B7D}" srcOrd="0" destOrd="0" parTransId="{4264CD40-5C7E-4740-9D88-9AB4FC7577C7}" sibTransId="{FA77C130-0DC7-4A73-8998-7D89D08003F6}"/>
    <dgm:cxn modelId="{D40EE21D-442E-406F-9E84-A95BA915DBC4}" type="presOf" srcId="{8BB126DF-9C04-46A0-9DB4-E00BC65E1FAA}" destId="{E3D7F334-1798-4979-B721-9BD948D24C12}" srcOrd="0" destOrd="0" presId="urn:microsoft.com/office/officeart/2005/8/layout/process1"/>
    <dgm:cxn modelId="{3C55275B-6D47-4704-91F8-43D42865DD55}" type="presOf" srcId="{3631C831-6EA3-49F1-A4BF-D219ABC895C7}" destId="{55D8E2C1-1682-493C-868D-02213C7E11A9}" srcOrd="1" destOrd="0" presId="urn:microsoft.com/office/officeart/2005/8/layout/process1"/>
    <dgm:cxn modelId="{A1475E5E-04BD-45FF-B580-FF30C52C2437}" type="presOf" srcId="{E9BB600F-C539-4719-A6C6-975FE16D9B7D}" destId="{6B01BCF6-C1FF-400D-893E-AE66D82DE600}" srcOrd="0" destOrd="0" presId="urn:microsoft.com/office/officeart/2005/8/layout/process1"/>
    <dgm:cxn modelId="{C1CD944B-D13B-4279-991C-D43403055D7A}" type="presOf" srcId="{4A6A4750-2B2B-4424-A8B1-350EDBF51127}" destId="{C8E8D6D2-6DAD-45A8-A950-1E697592E127}" srcOrd="0" destOrd="0" presId="urn:microsoft.com/office/officeart/2005/8/layout/process1"/>
    <dgm:cxn modelId="{16C3B94F-96D5-4CEE-919A-9E8E6FEB4B89}" type="presOf" srcId="{FA77C130-0DC7-4A73-8998-7D89D08003F6}" destId="{021CF7C3-60B4-4319-99BE-39DEBBE3CEDA}" srcOrd="1" destOrd="0" presId="urn:microsoft.com/office/officeart/2005/8/layout/process1"/>
    <dgm:cxn modelId="{38AFB251-8D78-45DE-ACD7-C69DBBDBC874}" type="presOf" srcId="{FA77C130-0DC7-4A73-8998-7D89D08003F6}" destId="{DEAABEA9-C842-492D-BF38-6E959541D18D}" srcOrd="0" destOrd="0" presId="urn:microsoft.com/office/officeart/2005/8/layout/process1"/>
    <dgm:cxn modelId="{5B29628A-9890-44C7-A7C4-5E133AF39547}" srcId="{07052717-89AB-4341-9EF4-62B06E6AC604}" destId="{8BB126DF-9C04-46A0-9DB4-E00BC65E1FAA}" srcOrd="1" destOrd="0" parTransId="{A438A945-01B6-48F9-9FFB-958A55CD346F}" sibTransId="{3631C831-6EA3-49F1-A4BF-D219ABC895C7}"/>
    <dgm:cxn modelId="{5BEE1E98-BF77-4E3B-A8BB-9A3982F94FB9}" type="presOf" srcId="{1DBCE69C-DE2B-4C10-8F2D-EC552FE4A1F9}" destId="{0F9B0EC0-248E-4E29-A6A5-C4116E430BD3}" srcOrd="0" destOrd="0" presId="urn:microsoft.com/office/officeart/2005/8/layout/process1"/>
    <dgm:cxn modelId="{34158ABF-AD8A-4107-881A-C9E3C9630B88}" srcId="{07052717-89AB-4341-9EF4-62B06E6AC604}" destId="{F9BEB542-19EA-4337-B896-D57DE6BE12A8}" srcOrd="2" destOrd="0" parTransId="{D175454D-18FB-45BD-BD7C-015240807167}" sibTransId="{1DBCE69C-DE2B-4C10-8F2D-EC552FE4A1F9}"/>
    <dgm:cxn modelId="{630FB5C9-EFF4-482B-843C-1B4DA8A2A947}" type="presOf" srcId="{F9BEB542-19EA-4337-B896-D57DE6BE12A8}" destId="{85606EF6-FEAD-4104-8A5F-8FC6E33140C2}" srcOrd="0" destOrd="0" presId="urn:microsoft.com/office/officeart/2005/8/layout/process1"/>
    <dgm:cxn modelId="{14D30CD4-72EB-461B-8BF1-6FAD2CAC4C6F}" srcId="{07052717-89AB-4341-9EF4-62B06E6AC604}" destId="{4A6A4750-2B2B-4424-A8B1-350EDBF51127}" srcOrd="3" destOrd="0" parTransId="{3A0DB654-025F-42A4-9B7E-90145AC2D923}" sibTransId="{75CE99AE-D402-4706-A3B4-EC2BC06D3D75}"/>
    <dgm:cxn modelId="{1AAA01E0-BBE5-48B1-8593-EF6AFD46639B}" type="presOf" srcId="{3631C831-6EA3-49F1-A4BF-D219ABC895C7}" destId="{3623E92C-2A08-4A18-AC1B-A962C39E1D53}" srcOrd="0" destOrd="0" presId="urn:microsoft.com/office/officeart/2005/8/layout/process1"/>
    <dgm:cxn modelId="{7C6722E1-4F7B-4E65-89A2-7C8CD6B2B4D5}" type="presOf" srcId="{1DBCE69C-DE2B-4C10-8F2D-EC552FE4A1F9}" destId="{F0A229BA-9CA1-4EA0-B1F4-74A2C655D0C9}" srcOrd="1" destOrd="0" presId="urn:microsoft.com/office/officeart/2005/8/layout/process1"/>
    <dgm:cxn modelId="{698FAEE8-4E32-4819-845A-4A82C3F34E7A}" type="presOf" srcId="{07052717-89AB-4341-9EF4-62B06E6AC604}" destId="{C0EEEC90-1CBE-48C8-B565-F06B950E1AC3}" srcOrd="0" destOrd="0" presId="urn:microsoft.com/office/officeart/2005/8/layout/process1"/>
    <dgm:cxn modelId="{A1B2254A-4594-40DF-AD14-DADB0D6BA5B8}" type="presParOf" srcId="{C0EEEC90-1CBE-48C8-B565-F06B950E1AC3}" destId="{6B01BCF6-C1FF-400D-893E-AE66D82DE600}" srcOrd="0" destOrd="0" presId="urn:microsoft.com/office/officeart/2005/8/layout/process1"/>
    <dgm:cxn modelId="{86F85619-9F7C-4896-AAD8-A03584862917}" type="presParOf" srcId="{C0EEEC90-1CBE-48C8-B565-F06B950E1AC3}" destId="{DEAABEA9-C842-492D-BF38-6E959541D18D}" srcOrd="1" destOrd="0" presId="urn:microsoft.com/office/officeart/2005/8/layout/process1"/>
    <dgm:cxn modelId="{2EA441AC-B7D3-4433-9B4E-4FF1EAFFDC0E}" type="presParOf" srcId="{DEAABEA9-C842-492D-BF38-6E959541D18D}" destId="{021CF7C3-60B4-4319-99BE-39DEBBE3CEDA}" srcOrd="0" destOrd="0" presId="urn:microsoft.com/office/officeart/2005/8/layout/process1"/>
    <dgm:cxn modelId="{6C56DC59-D44D-4756-B4CC-D41C3613B8FC}" type="presParOf" srcId="{C0EEEC90-1CBE-48C8-B565-F06B950E1AC3}" destId="{E3D7F334-1798-4979-B721-9BD948D24C12}" srcOrd="2" destOrd="0" presId="urn:microsoft.com/office/officeart/2005/8/layout/process1"/>
    <dgm:cxn modelId="{345BAE8F-CCF9-4DFA-A3CC-F36E30792BC8}" type="presParOf" srcId="{C0EEEC90-1CBE-48C8-B565-F06B950E1AC3}" destId="{3623E92C-2A08-4A18-AC1B-A962C39E1D53}" srcOrd="3" destOrd="0" presId="urn:microsoft.com/office/officeart/2005/8/layout/process1"/>
    <dgm:cxn modelId="{537CAA8C-C72D-42CA-880E-2CC4CD19211A}" type="presParOf" srcId="{3623E92C-2A08-4A18-AC1B-A962C39E1D53}" destId="{55D8E2C1-1682-493C-868D-02213C7E11A9}" srcOrd="0" destOrd="0" presId="urn:microsoft.com/office/officeart/2005/8/layout/process1"/>
    <dgm:cxn modelId="{AA3D673F-D808-41C4-8FC0-3F3631B40B14}" type="presParOf" srcId="{C0EEEC90-1CBE-48C8-B565-F06B950E1AC3}" destId="{85606EF6-FEAD-4104-8A5F-8FC6E33140C2}" srcOrd="4" destOrd="0" presId="urn:microsoft.com/office/officeart/2005/8/layout/process1"/>
    <dgm:cxn modelId="{1B7DFF24-9F43-4C2E-AF9C-061D2B916CBC}" type="presParOf" srcId="{C0EEEC90-1CBE-48C8-B565-F06B950E1AC3}" destId="{0F9B0EC0-248E-4E29-A6A5-C4116E430BD3}" srcOrd="5" destOrd="0" presId="urn:microsoft.com/office/officeart/2005/8/layout/process1"/>
    <dgm:cxn modelId="{A810B114-A841-478A-8ECE-E19CE9B5B87A}" type="presParOf" srcId="{0F9B0EC0-248E-4E29-A6A5-C4116E430BD3}" destId="{F0A229BA-9CA1-4EA0-B1F4-74A2C655D0C9}" srcOrd="0" destOrd="0" presId="urn:microsoft.com/office/officeart/2005/8/layout/process1"/>
    <dgm:cxn modelId="{14946B74-F23F-4345-8585-0E6770EAE11F}" type="presParOf" srcId="{C0EEEC90-1CBE-48C8-B565-F06B950E1AC3}" destId="{C8E8D6D2-6DAD-45A8-A950-1E697592E127}"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1C669E1-39EA-4F8E-B008-ECBD2905338E}" type="doc">
      <dgm:prSet loTypeId="urn:microsoft.com/office/officeart/2005/8/layout/process1" loCatId="process" qsTypeId="urn:microsoft.com/office/officeart/2005/8/quickstyle/simple1" qsCatId="simple" csTypeId="urn:microsoft.com/office/officeart/2005/8/colors/accent1_2" csCatId="accent1" phldr="1"/>
      <dgm:spPr/>
    </dgm:pt>
    <dgm:pt modelId="{0EE86572-E502-45E5-A28E-EC39E37B1855}">
      <dgm:prSet phldrT="[Text]" custT="1"/>
      <dgm:spPr>
        <a:xfrm>
          <a:off x="7460" y="0"/>
          <a:ext cx="1948511" cy="1944603"/>
        </a:xfrm>
        <a:prstGeom prst="roundRect">
          <a:avLst>
            <a:gd name="adj" fmla="val 10000"/>
          </a:avLst>
        </a:prstGeom>
        <a:solidFill>
          <a:srgbClr val="FFC000"/>
        </a:solidFill>
        <a:ln w="79375" cap="flat" cmpd="thickThin" algn="ctr">
          <a:solidFill>
            <a:scrgbClr r="0" g="0" b="0"/>
          </a:solidFill>
          <a:prstDash val="solid"/>
          <a:miter lim="800000"/>
        </a:ln>
        <a:effectLst/>
      </dgm:spPr>
      <dgm:t>
        <a:bodyPr spcFirstLastPara="0" vert="horz" wrap="square" lIns="68580" tIns="68580" rIns="68580" bIns="68580" numCol="1" spcCol="1270" anchor="ctr" anchorCtr="0"/>
        <a:lstStyle/>
        <a:p>
          <a:pPr marL="0" lvl="0" algn="ctr" defTabSz="800100">
            <a:lnSpc>
              <a:spcPct val="90000"/>
            </a:lnSpc>
            <a:spcBef>
              <a:spcPct val="0"/>
            </a:spcBef>
            <a:spcAft>
              <a:spcPct val="35000"/>
            </a:spcAft>
            <a:buNone/>
          </a:pPr>
          <a:endParaRPr lang="en-US" sz="1800" kern="1200" dirty="0">
            <a:solidFill>
              <a:sysClr val="windowText" lastClr="000000"/>
            </a:solidFill>
            <a:latin typeface="Calibri" panose="020F0502020204030204"/>
            <a:ea typeface="+mn-ea"/>
            <a:cs typeface="+mn-cs"/>
          </a:endParaRPr>
        </a:p>
        <a:p>
          <a:pPr marL="0" lvl="0" algn="ctr" defTabSz="800100">
            <a:lnSpc>
              <a:spcPct val="90000"/>
            </a:lnSpc>
            <a:spcBef>
              <a:spcPct val="0"/>
            </a:spcBef>
            <a:spcAft>
              <a:spcPct val="35000"/>
            </a:spcAft>
            <a:buNone/>
          </a:pPr>
          <a:r>
            <a:rPr lang="en-US" sz="1800" kern="1200" dirty="0">
              <a:solidFill>
                <a:sysClr val="windowText" lastClr="000000"/>
              </a:solidFill>
              <a:latin typeface="Calibri" panose="020F0502020204030204"/>
              <a:ea typeface="+mn-ea"/>
              <a:cs typeface="+mn-cs"/>
            </a:rPr>
            <a:t>Case rate (14 day average) drops &lt;100/100,000. COSD remains on State’s Watch List.</a:t>
          </a:r>
        </a:p>
      </dgm:t>
    </dgm:pt>
    <dgm:pt modelId="{C0B72B6D-B08E-469E-BBFB-08669BA5FAFE}" type="parTrans" cxnId="{098F5728-643C-480F-AF8A-53A2B00CFF42}">
      <dgm:prSet/>
      <dgm:spPr/>
      <dgm:t>
        <a:bodyPr/>
        <a:lstStyle/>
        <a:p>
          <a:endParaRPr lang="en-US" sz="1800"/>
        </a:p>
      </dgm:t>
    </dgm:pt>
    <dgm:pt modelId="{66F631BA-C0F2-4A60-A8DF-EAA55AD2569E}" type="sibTrans" cxnId="{098F5728-643C-480F-AF8A-53A2B00CFF42}">
      <dgm:prSet custT="1"/>
      <dgm:spPr>
        <a:xfrm>
          <a:off x="2112151" y="730686"/>
          <a:ext cx="331099" cy="483230"/>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pPr>
            <a:buNone/>
          </a:pPr>
          <a:endParaRPr lang="en-US" sz="1200">
            <a:solidFill>
              <a:sysClr val="window" lastClr="FFFFFF"/>
            </a:solidFill>
            <a:latin typeface="Calibri" panose="020F0502020204030204"/>
            <a:ea typeface="+mn-ea"/>
            <a:cs typeface="+mn-cs"/>
          </a:endParaRPr>
        </a:p>
      </dgm:t>
    </dgm:pt>
    <dgm:pt modelId="{BD020E9F-494F-49A1-A892-9850ECC4BE6C}">
      <dgm:prSet phldrT="[Text]" custT="1"/>
      <dgm:spPr>
        <a:xfrm>
          <a:off x="2580688" y="0"/>
          <a:ext cx="1948511" cy="1944603"/>
        </a:xfrm>
        <a:prstGeom prst="roundRect">
          <a:avLst>
            <a:gd name="adj" fmla="val 10000"/>
          </a:avLst>
        </a:prstGeom>
        <a:solidFill>
          <a:srgbClr val="FFC000"/>
        </a:solidFill>
        <a:ln w="79375" cap="flat" cmpd="thickThin" algn="ctr">
          <a:solidFill>
            <a:scrgbClr r="0" g="0" b="0"/>
          </a:solidFill>
          <a:prstDash val="solid"/>
          <a:miter lim="800000"/>
        </a:ln>
        <a:effectLst/>
      </dgm:spPr>
      <dgm:t>
        <a:bodyPr spcFirstLastPara="0" vert="horz" wrap="square" lIns="68580" tIns="68580" rIns="68580" bIns="68580" numCol="1" spcCol="1270" anchor="ctr" anchorCtr="0"/>
        <a:lstStyle/>
        <a:p>
          <a:pPr marL="0" lvl="0" algn="ctr" defTabSz="800100">
            <a:lnSpc>
              <a:spcPct val="90000"/>
            </a:lnSpc>
            <a:spcBef>
              <a:spcPct val="0"/>
            </a:spcBef>
            <a:spcAft>
              <a:spcPct val="35000"/>
            </a:spcAft>
            <a:buNone/>
          </a:pPr>
          <a:r>
            <a:rPr lang="en-US" sz="1800" kern="1200" dirty="0">
              <a:solidFill>
                <a:sysClr val="windowText" lastClr="000000"/>
              </a:solidFill>
              <a:latin typeface="Calibri" panose="020F0502020204030204"/>
              <a:ea typeface="+mn-ea"/>
              <a:cs typeface="+mn-cs"/>
            </a:rPr>
            <a:t>July 5</a:t>
          </a:r>
        </a:p>
        <a:p>
          <a:pPr marL="0" lvl="0" algn="ctr" defTabSz="800100">
            <a:lnSpc>
              <a:spcPct val="90000"/>
            </a:lnSpc>
            <a:spcBef>
              <a:spcPct val="0"/>
            </a:spcBef>
            <a:spcAft>
              <a:spcPct val="35000"/>
            </a:spcAft>
            <a:buNone/>
          </a:pPr>
          <a:r>
            <a:rPr lang="en-US" sz="1800" kern="1200" dirty="0">
              <a:solidFill>
                <a:sysClr val="windowText" lastClr="000000"/>
              </a:solidFill>
              <a:latin typeface="Calibri" panose="020F0502020204030204"/>
              <a:ea typeface="+mn-ea"/>
              <a:cs typeface="+mn-cs"/>
            </a:rPr>
            <a:t>Continued “Good Data” Case rate  &lt;100/100,000. COSD remains on State’s Watch List</a:t>
          </a:r>
        </a:p>
      </dgm:t>
    </dgm:pt>
    <dgm:pt modelId="{D4BE1125-43FC-48A6-9457-7709420D81BA}" type="parTrans" cxnId="{D1A7BD2E-6443-43C1-BB16-62FCFB49C275}">
      <dgm:prSet/>
      <dgm:spPr/>
      <dgm:t>
        <a:bodyPr/>
        <a:lstStyle/>
        <a:p>
          <a:endParaRPr lang="en-US" sz="1800"/>
        </a:p>
      </dgm:t>
    </dgm:pt>
    <dgm:pt modelId="{1C76B5CC-F876-40F0-BE0B-E3C681BE7C03}" type="sibTrans" cxnId="{D1A7BD2E-6443-43C1-BB16-62FCFB49C275}">
      <dgm:prSet custT="1"/>
      <dgm:spPr>
        <a:xfrm>
          <a:off x="4759507" y="730686"/>
          <a:ext cx="488253" cy="483230"/>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pPr>
            <a:buNone/>
          </a:pPr>
          <a:endParaRPr lang="en-US" sz="1200">
            <a:solidFill>
              <a:sysClr val="window" lastClr="FFFFFF"/>
            </a:solidFill>
            <a:latin typeface="Calibri" panose="020F0502020204030204"/>
            <a:ea typeface="+mn-ea"/>
            <a:cs typeface="+mn-cs"/>
          </a:endParaRPr>
        </a:p>
      </dgm:t>
    </dgm:pt>
    <dgm:pt modelId="{433BDEBA-8772-47BF-B224-6AC13CB08D97}">
      <dgm:prSet phldrT="[Text]" custT="1"/>
      <dgm:spPr>
        <a:xfrm>
          <a:off x="5450431" y="0"/>
          <a:ext cx="2442984" cy="1944603"/>
        </a:xfrm>
        <a:prstGeom prst="roundRect">
          <a:avLst>
            <a:gd name="adj" fmla="val 10000"/>
          </a:avLst>
        </a:prstGeom>
        <a:solidFill>
          <a:srgbClr val="FFC000"/>
        </a:solidFill>
        <a:ln w="79375" cap="flat" cmpd="thickThin" algn="ctr">
          <a:solidFill>
            <a:scrgbClr r="0" g="0" b="0"/>
          </a:solidFill>
          <a:prstDash val="solid"/>
          <a:miter lim="800000"/>
        </a:ln>
        <a:effectLst/>
      </dgm:spPr>
      <dgm:t>
        <a:bodyPr spcFirstLastPara="0" vert="horz" wrap="square" lIns="68580" tIns="68580" rIns="68580" bIns="68580" numCol="1" spcCol="1270" anchor="ctr" anchorCtr="0"/>
        <a:lstStyle/>
        <a:p>
          <a:pPr marL="0" lvl="0" algn="ctr" defTabSz="800100">
            <a:lnSpc>
              <a:spcPct val="90000"/>
            </a:lnSpc>
            <a:spcBef>
              <a:spcPct val="0"/>
            </a:spcBef>
            <a:spcAft>
              <a:spcPct val="35000"/>
            </a:spcAft>
            <a:buNone/>
          </a:pPr>
          <a:endParaRPr lang="en-US" sz="1800" kern="1200" dirty="0">
            <a:solidFill>
              <a:sysClr val="windowText" lastClr="000000"/>
            </a:solidFill>
            <a:latin typeface="Calibri" panose="020F0502020204030204"/>
            <a:ea typeface="+mn-ea"/>
            <a:cs typeface="+mn-cs"/>
          </a:endParaRPr>
        </a:p>
        <a:p>
          <a:pPr marL="0" lvl="0" algn="ctr" defTabSz="800100">
            <a:lnSpc>
              <a:spcPct val="90000"/>
            </a:lnSpc>
            <a:spcBef>
              <a:spcPct val="0"/>
            </a:spcBef>
            <a:spcAft>
              <a:spcPct val="35000"/>
            </a:spcAft>
            <a:buNone/>
          </a:pPr>
          <a:r>
            <a:rPr lang="en-US" sz="1800" kern="1200" dirty="0">
              <a:solidFill>
                <a:sysClr val="windowText" lastClr="000000"/>
              </a:solidFill>
              <a:latin typeface="Calibri" panose="020F0502020204030204"/>
              <a:ea typeface="+mn-ea"/>
              <a:cs typeface="+mn-cs"/>
            </a:rPr>
            <a:t>Targeted sectors per PHO begin opening. Schools* remain on distance learning.</a:t>
          </a:r>
        </a:p>
      </dgm:t>
    </dgm:pt>
    <dgm:pt modelId="{1E527A1D-7B7F-42A9-9F32-2D9F41AF44AD}" type="parTrans" cxnId="{92B40D6D-2B6F-4F24-AD52-2C211109BF05}">
      <dgm:prSet/>
      <dgm:spPr/>
      <dgm:t>
        <a:bodyPr/>
        <a:lstStyle/>
        <a:p>
          <a:endParaRPr lang="en-US" sz="1800"/>
        </a:p>
      </dgm:t>
    </dgm:pt>
    <dgm:pt modelId="{998A2F9B-2BA8-4B31-8171-B430B0ABF2BE}" type="sibTrans" cxnId="{92B40D6D-2B6F-4F24-AD52-2C211109BF05}">
      <dgm:prSet custT="1"/>
      <dgm:spPr>
        <a:xfrm>
          <a:off x="8020246" y="813057"/>
          <a:ext cx="419900" cy="483230"/>
        </a:xfrm>
        <a:prstGeom prst="rightArrow">
          <a:avLst>
            <a:gd name="adj1" fmla="val 60000"/>
            <a:gd name="adj2" fmla="val 50000"/>
          </a:avLst>
        </a:prstGeom>
        <a:solidFill>
          <a:srgbClr val="4472C4">
            <a:tint val="60000"/>
            <a:hueOff val="0"/>
            <a:satOff val="0"/>
            <a:lumOff val="0"/>
            <a:alphaOff val="0"/>
          </a:srgbClr>
        </a:solidFill>
        <a:ln>
          <a:noFill/>
        </a:ln>
        <a:effectLst/>
      </dgm:spPr>
      <dgm:t>
        <a:bodyPr/>
        <a:lstStyle/>
        <a:p>
          <a:pPr>
            <a:buNone/>
          </a:pPr>
          <a:endParaRPr lang="en-US" sz="1200">
            <a:solidFill>
              <a:sysClr val="window" lastClr="FFFFFF"/>
            </a:solidFill>
            <a:latin typeface="Calibri" panose="020F0502020204030204"/>
            <a:ea typeface="+mn-ea"/>
            <a:cs typeface="+mn-cs"/>
          </a:endParaRPr>
        </a:p>
      </dgm:t>
    </dgm:pt>
    <dgm:pt modelId="{4D2B8968-4CBB-480D-B1CA-C39A784F9BF9}">
      <dgm:prSet phldrT="[Text]" custT="1"/>
      <dgm:spPr>
        <a:xfrm>
          <a:off x="8685681" y="0"/>
          <a:ext cx="2918635" cy="1944603"/>
        </a:xfrm>
        <a:prstGeom prst="roundRect">
          <a:avLst>
            <a:gd name="adj" fmla="val 10000"/>
          </a:avLst>
        </a:prstGeom>
        <a:solidFill>
          <a:srgbClr val="C00000"/>
        </a:solidFill>
        <a:ln w="12700" cap="flat" cmpd="sng" algn="ctr">
          <a:solidFill>
            <a:sysClr val="window" lastClr="FFFFFF">
              <a:hueOff val="0"/>
              <a:satOff val="0"/>
              <a:lumOff val="0"/>
              <a:alphaOff val="0"/>
            </a:sysClr>
          </a:solidFill>
          <a:prstDash val="solid"/>
          <a:miter lim="800000"/>
        </a:ln>
        <a:effectLst/>
      </dgm:spPr>
      <dgm:t>
        <a:bodyPr/>
        <a:lstStyle/>
        <a:p>
          <a:pPr>
            <a:buNone/>
          </a:pPr>
          <a:r>
            <a:rPr lang="en-US" sz="1600" dirty="0">
              <a:solidFill>
                <a:sysClr val="window" lastClr="FFFFFF"/>
              </a:solidFill>
              <a:latin typeface="Calibri" panose="020F0502020204030204"/>
              <a:ea typeface="+mn-ea"/>
              <a:cs typeface="+mn-cs"/>
            </a:rPr>
            <a:t>14 days after being off the Watch List, COSD can reopen schools for in person instruction.</a:t>
          </a:r>
        </a:p>
      </dgm:t>
    </dgm:pt>
    <dgm:pt modelId="{8F188143-6761-4751-9E2B-67174EB66E9C}" type="parTrans" cxnId="{2401C930-906B-4DAF-986D-C4A28A657CF1}">
      <dgm:prSet/>
      <dgm:spPr/>
      <dgm:t>
        <a:bodyPr/>
        <a:lstStyle/>
        <a:p>
          <a:endParaRPr lang="en-US" sz="1800"/>
        </a:p>
      </dgm:t>
    </dgm:pt>
    <dgm:pt modelId="{6A3FCD5B-61F8-43F0-853B-51BD56EE6588}" type="sibTrans" cxnId="{2401C930-906B-4DAF-986D-C4A28A657CF1}">
      <dgm:prSet custT="1"/>
      <dgm:spPr/>
      <dgm:t>
        <a:bodyPr/>
        <a:lstStyle/>
        <a:p>
          <a:endParaRPr lang="en-US" sz="1200"/>
        </a:p>
      </dgm:t>
    </dgm:pt>
    <dgm:pt modelId="{165AF186-D9E2-424A-BAA2-89CB1AB78664}" type="pres">
      <dgm:prSet presAssocID="{E1C669E1-39EA-4F8E-B008-ECBD2905338E}" presName="Name0" presStyleCnt="0">
        <dgm:presLayoutVars>
          <dgm:dir/>
          <dgm:resizeHandles val="exact"/>
        </dgm:presLayoutVars>
      </dgm:prSet>
      <dgm:spPr/>
    </dgm:pt>
    <dgm:pt modelId="{00BEE193-9C32-49CD-9955-86230DBB1B1C}" type="pres">
      <dgm:prSet presAssocID="{0EE86572-E502-45E5-A28E-EC39E37B1855}" presName="node" presStyleLbl="node1" presStyleIdx="0" presStyleCnt="4">
        <dgm:presLayoutVars>
          <dgm:bulletEnabled val="1"/>
        </dgm:presLayoutVars>
      </dgm:prSet>
      <dgm:spPr>
        <a:xfrm>
          <a:off x="5546" y="21279"/>
          <a:ext cx="1719361" cy="1902043"/>
        </a:xfrm>
        <a:prstGeom prst="roundRect">
          <a:avLst>
            <a:gd name="adj" fmla="val 10000"/>
          </a:avLst>
        </a:prstGeom>
      </dgm:spPr>
    </dgm:pt>
    <dgm:pt modelId="{8B3784A9-4730-4FAF-B0C6-13C7EBF8E32A}" type="pres">
      <dgm:prSet presAssocID="{66F631BA-C0F2-4A60-A8DF-EAA55AD2569E}" presName="sibTrans" presStyleLbl="sibTrans2D1" presStyleIdx="0" presStyleCnt="3"/>
      <dgm:spPr/>
    </dgm:pt>
    <dgm:pt modelId="{CB9AC263-E58B-4722-8720-82128540904E}" type="pres">
      <dgm:prSet presAssocID="{66F631BA-C0F2-4A60-A8DF-EAA55AD2569E}" presName="connectorText" presStyleLbl="sibTrans2D1" presStyleIdx="0" presStyleCnt="3"/>
      <dgm:spPr/>
    </dgm:pt>
    <dgm:pt modelId="{8AFF58CB-E02D-4F3C-8668-855EAC153086}" type="pres">
      <dgm:prSet presAssocID="{BD020E9F-494F-49A1-A892-9850ECC4BE6C}" presName="node" presStyleLbl="node1" presStyleIdx="1" presStyleCnt="4" custLinFactNeighborX="-19847" custLinFactNeighborY="39717">
        <dgm:presLayoutVars>
          <dgm:bulletEnabled val="1"/>
        </dgm:presLayoutVars>
      </dgm:prSet>
      <dgm:spPr>
        <a:xfrm>
          <a:off x="2412652" y="34124"/>
          <a:ext cx="1719361" cy="1876354"/>
        </a:xfrm>
        <a:prstGeom prst="roundRect">
          <a:avLst>
            <a:gd name="adj" fmla="val 10000"/>
          </a:avLst>
        </a:prstGeom>
      </dgm:spPr>
    </dgm:pt>
    <dgm:pt modelId="{F916585E-B429-43A4-9F66-B92306FBEEF3}" type="pres">
      <dgm:prSet presAssocID="{1C76B5CC-F876-40F0-BE0B-E3C681BE7C03}" presName="sibTrans" presStyleLbl="sibTrans2D1" presStyleIdx="1" presStyleCnt="3"/>
      <dgm:spPr/>
    </dgm:pt>
    <dgm:pt modelId="{3F26C892-9E84-4C33-9B13-EB510E035E09}" type="pres">
      <dgm:prSet presAssocID="{1C76B5CC-F876-40F0-BE0B-E3C681BE7C03}" presName="connectorText" presStyleLbl="sibTrans2D1" presStyleIdx="1" presStyleCnt="3"/>
      <dgm:spPr/>
    </dgm:pt>
    <dgm:pt modelId="{92385FDC-FA7C-4EB6-B979-B20A920704DE}" type="pres">
      <dgm:prSet presAssocID="{433BDEBA-8772-47BF-B224-6AC13CB08D97}" presName="node" presStyleLbl="node1" presStyleIdx="2" presStyleCnt="4" custScaleX="125377" custLinFactNeighborX="-1650" custLinFactNeighborY="-538">
        <dgm:presLayoutVars>
          <dgm:bulletEnabled val="1"/>
        </dgm:presLayoutVars>
      </dgm:prSet>
      <dgm:spPr>
        <a:xfrm>
          <a:off x="4819759" y="34124"/>
          <a:ext cx="1719361" cy="1876354"/>
        </a:xfrm>
        <a:prstGeom prst="roundRect">
          <a:avLst>
            <a:gd name="adj" fmla="val 10000"/>
          </a:avLst>
        </a:prstGeom>
      </dgm:spPr>
    </dgm:pt>
    <dgm:pt modelId="{973C696D-0F7D-4AA4-9FE6-274DB4F5B9A4}" type="pres">
      <dgm:prSet presAssocID="{998A2F9B-2BA8-4B31-8171-B430B0ABF2BE}" presName="sibTrans" presStyleLbl="sibTrans2D1" presStyleIdx="2" presStyleCnt="3" custLinFactNeighborX="-16965" custLinFactNeighborY="17046"/>
      <dgm:spPr/>
    </dgm:pt>
    <dgm:pt modelId="{EB7E0D03-3074-4563-A4C7-3FC73CF0F1E5}" type="pres">
      <dgm:prSet presAssocID="{998A2F9B-2BA8-4B31-8171-B430B0ABF2BE}" presName="connectorText" presStyleLbl="sibTrans2D1" presStyleIdx="2" presStyleCnt="3"/>
      <dgm:spPr/>
    </dgm:pt>
    <dgm:pt modelId="{46CA160A-001D-474B-8A4F-30A372F6A719}" type="pres">
      <dgm:prSet presAssocID="{4D2B8968-4CBB-480D-B1CA-C39A784F9BF9}" presName="node" presStyleLbl="node1" presStyleIdx="3" presStyleCnt="4" custScaleX="149788">
        <dgm:presLayoutVars>
          <dgm:bulletEnabled val="1"/>
        </dgm:presLayoutVars>
      </dgm:prSet>
      <dgm:spPr/>
    </dgm:pt>
  </dgm:ptLst>
  <dgm:cxnLst>
    <dgm:cxn modelId="{13AD4A1C-B8BE-42C7-97D8-25C1B4E00064}" type="presOf" srcId="{4D2B8968-4CBB-480D-B1CA-C39A784F9BF9}" destId="{46CA160A-001D-474B-8A4F-30A372F6A719}" srcOrd="0" destOrd="0" presId="urn:microsoft.com/office/officeart/2005/8/layout/process1"/>
    <dgm:cxn modelId="{E8153B23-DE67-4CD0-B357-E0ECB610543F}" type="presOf" srcId="{433BDEBA-8772-47BF-B224-6AC13CB08D97}" destId="{92385FDC-FA7C-4EB6-B979-B20A920704DE}" srcOrd="0" destOrd="0" presId="urn:microsoft.com/office/officeart/2005/8/layout/process1"/>
    <dgm:cxn modelId="{098F5728-643C-480F-AF8A-53A2B00CFF42}" srcId="{E1C669E1-39EA-4F8E-B008-ECBD2905338E}" destId="{0EE86572-E502-45E5-A28E-EC39E37B1855}" srcOrd="0" destOrd="0" parTransId="{C0B72B6D-B08E-469E-BBFB-08669BA5FAFE}" sibTransId="{66F631BA-C0F2-4A60-A8DF-EAA55AD2569E}"/>
    <dgm:cxn modelId="{4A48AF2C-25F1-4B5B-A9E9-6D5AC9C535C5}" type="presOf" srcId="{998A2F9B-2BA8-4B31-8171-B430B0ABF2BE}" destId="{973C696D-0F7D-4AA4-9FE6-274DB4F5B9A4}" srcOrd="0" destOrd="0" presId="urn:microsoft.com/office/officeart/2005/8/layout/process1"/>
    <dgm:cxn modelId="{D1A7BD2E-6443-43C1-BB16-62FCFB49C275}" srcId="{E1C669E1-39EA-4F8E-B008-ECBD2905338E}" destId="{BD020E9F-494F-49A1-A892-9850ECC4BE6C}" srcOrd="1" destOrd="0" parTransId="{D4BE1125-43FC-48A6-9457-7709420D81BA}" sibTransId="{1C76B5CC-F876-40F0-BE0B-E3C681BE7C03}"/>
    <dgm:cxn modelId="{2401C930-906B-4DAF-986D-C4A28A657CF1}" srcId="{E1C669E1-39EA-4F8E-B008-ECBD2905338E}" destId="{4D2B8968-4CBB-480D-B1CA-C39A784F9BF9}" srcOrd="3" destOrd="0" parTransId="{8F188143-6761-4751-9E2B-67174EB66E9C}" sibTransId="{6A3FCD5B-61F8-43F0-853B-51BD56EE6588}"/>
    <dgm:cxn modelId="{0C195A5B-B205-40F4-95AA-DD46A51C2797}" type="presOf" srcId="{1C76B5CC-F876-40F0-BE0B-E3C681BE7C03}" destId="{3F26C892-9E84-4C33-9B13-EB510E035E09}" srcOrd="1" destOrd="0" presId="urn:microsoft.com/office/officeart/2005/8/layout/process1"/>
    <dgm:cxn modelId="{F2497365-F592-41A8-8981-76736AF660D0}" type="presOf" srcId="{BD020E9F-494F-49A1-A892-9850ECC4BE6C}" destId="{8AFF58CB-E02D-4F3C-8668-855EAC153086}" srcOrd="0" destOrd="0" presId="urn:microsoft.com/office/officeart/2005/8/layout/process1"/>
    <dgm:cxn modelId="{E09A9668-607A-4ACE-9785-17D9AFFAEBD9}" type="presOf" srcId="{E1C669E1-39EA-4F8E-B008-ECBD2905338E}" destId="{165AF186-D9E2-424A-BAA2-89CB1AB78664}" srcOrd="0" destOrd="0" presId="urn:microsoft.com/office/officeart/2005/8/layout/process1"/>
    <dgm:cxn modelId="{B180A969-0834-4A8B-9CC7-B60A7B18A737}" type="presOf" srcId="{66F631BA-C0F2-4A60-A8DF-EAA55AD2569E}" destId="{CB9AC263-E58B-4722-8720-82128540904E}" srcOrd="1" destOrd="0" presId="urn:microsoft.com/office/officeart/2005/8/layout/process1"/>
    <dgm:cxn modelId="{92B40D6D-2B6F-4F24-AD52-2C211109BF05}" srcId="{E1C669E1-39EA-4F8E-B008-ECBD2905338E}" destId="{433BDEBA-8772-47BF-B224-6AC13CB08D97}" srcOrd="2" destOrd="0" parTransId="{1E527A1D-7B7F-42A9-9F32-2D9F41AF44AD}" sibTransId="{998A2F9B-2BA8-4B31-8171-B430B0ABF2BE}"/>
    <dgm:cxn modelId="{3804A56E-082E-4E29-AC52-7C9BA166ECA3}" type="presOf" srcId="{0EE86572-E502-45E5-A28E-EC39E37B1855}" destId="{00BEE193-9C32-49CD-9955-86230DBB1B1C}" srcOrd="0" destOrd="0" presId="urn:microsoft.com/office/officeart/2005/8/layout/process1"/>
    <dgm:cxn modelId="{C8FEEECE-472A-4B3B-AAE3-08244A07EABA}" type="presOf" srcId="{998A2F9B-2BA8-4B31-8171-B430B0ABF2BE}" destId="{EB7E0D03-3074-4563-A4C7-3FC73CF0F1E5}" srcOrd="1" destOrd="0" presId="urn:microsoft.com/office/officeart/2005/8/layout/process1"/>
    <dgm:cxn modelId="{789E6AD1-3A27-4860-8912-99A4B0CCB60A}" type="presOf" srcId="{66F631BA-C0F2-4A60-A8DF-EAA55AD2569E}" destId="{8B3784A9-4730-4FAF-B0C6-13C7EBF8E32A}" srcOrd="0" destOrd="0" presId="urn:microsoft.com/office/officeart/2005/8/layout/process1"/>
    <dgm:cxn modelId="{623BBDED-EE90-43D1-9AA4-0889397540BC}" type="presOf" srcId="{1C76B5CC-F876-40F0-BE0B-E3C681BE7C03}" destId="{F916585E-B429-43A4-9F66-B92306FBEEF3}" srcOrd="0" destOrd="0" presId="urn:microsoft.com/office/officeart/2005/8/layout/process1"/>
    <dgm:cxn modelId="{6A1952E8-22D4-40ED-8B5A-E9DA9218C096}" type="presParOf" srcId="{165AF186-D9E2-424A-BAA2-89CB1AB78664}" destId="{00BEE193-9C32-49CD-9955-86230DBB1B1C}" srcOrd="0" destOrd="0" presId="urn:microsoft.com/office/officeart/2005/8/layout/process1"/>
    <dgm:cxn modelId="{6EB3123B-5F02-42C3-BFA3-3C55CA9A3869}" type="presParOf" srcId="{165AF186-D9E2-424A-BAA2-89CB1AB78664}" destId="{8B3784A9-4730-4FAF-B0C6-13C7EBF8E32A}" srcOrd="1" destOrd="0" presId="urn:microsoft.com/office/officeart/2005/8/layout/process1"/>
    <dgm:cxn modelId="{245E6669-29F5-410A-841B-4C64FE660476}" type="presParOf" srcId="{8B3784A9-4730-4FAF-B0C6-13C7EBF8E32A}" destId="{CB9AC263-E58B-4722-8720-82128540904E}" srcOrd="0" destOrd="0" presId="urn:microsoft.com/office/officeart/2005/8/layout/process1"/>
    <dgm:cxn modelId="{63414E93-7590-4EF2-A07C-AD366D9A3081}" type="presParOf" srcId="{165AF186-D9E2-424A-BAA2-89CB1AB78664}" destId="{8AFF58CB-E02D-4F3C-8668-855EAC153086}" srcOrd="2" destOrd="0" presId="urn:microsoft.com/office/officeart/2005/8/layout/process1"/>
    <dgm:cxn modelId="{1BF6A07F-90C4-4C90-9368-9B6DF8105D6C}" type="presParOf" srcId="{165AF186-D9E2-424A-BAA2-89CB1AB78664}" destId="{F916585E-B429-43A4-9F66-B92306FBEEF3}" srcOrd="3" destOrd="0" presId="urn:microsoft.com/office/officeart/2005/8/layout/process1"/>
    <dgm:cxn modelId="{32179EB3-2D82-4258-B5D8-F4D0DE986017}" type="presParOf" srcId="{F916585E-B429-43A4-9F66-B92306FBEEF3}" destId="{3F26C892-9E84-4C33-9B13-EB510E035E09}" srcOrd="0" destOrd="0" presId="urn:microsoft.com/office/officeart/2005/8/layout/process1"/>
    <dgm:cxn modelId="{4C465E1B-D2A5-4FE6-B8BC-7C45ED3A4814}" type="presParOf" srcId="{165AF186-D9E2-424A-BAA2-89CB1AB78664}" destId="{92385FDC-FA7C-4EB6-B979-B20A920704DE}" srcOrd="4" destOrd="0" presId="urn:microsoft.com/office/officeart/2005/8/layout/process1"/>
    <dgm:cxn modelId="{C6E2AF1A-F4C2-40B9-ACB3-2216E7A898C9}" type="presParOf" srcId="{165AF186-D9E2-424A-BAA2-89CB1AB78664}" destId="{973C696D-0F7D-4AA4-9FE6-274DB4F5B9A4}" srcOrd="5" destOrd="0" presId="urn:microsoft.com/office/officeart/2005/8/layout/process1"/>
    <dgm:cxn modelId="{E0BCD8C8-64CB-4AEC-9C27-B9294F474FAC}" type="presParOf" srcId="{973C696D-0F7D-4AA4-9FE6-274DB4F5B9A4}" destId="{EB7E0D03-3074-4563-A4C7-3FC73CF0F1E5}" srcOrd="0" destOrd="0" presId="urn:microsoft.com/office/officeart/2005/8/layout/process1"/>
    <dgm:cxn modelId="{2D884ECC-B177-4B40-96D8-BA603ECA1344}" type="presParOf" srcId="{165AF186-D9E2-424A-BAA2-89CB1AB78664}" destId="{46CA160A-001D-474B-8A4F-30A372F6A719}" srcOrd="6"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01BCF6-C1FF-400D-893E-AE66D82DE600}">
      <dsp:nvSpPr>
        <dsp:cNvPr id="0" name=""/>
        <dsp:cNvSpPr/>
      </dsp:nvSpPr>
      <dsp:spPr>
        <a:xfrm>
          <a:off x="4991" y="122060"/>
          <a:ext cx="2182480" cy="1616399"/>
        </a:xfrm>
        <a:prstGeom prst="roundRect">
          <a:avLst>
            <a:gd name="adj" fmla="val 10000"/>
          </a:avLst>
        </a:prstGeom>
        <a:solidFill>
          <a:srgbClr val="FFFF00"/>
        </a:solidFill>
        <a:ln w="0" cap="flat" cmpd="thickThin"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latin typeface="Calibri" panose="020F0502020204030204"/>
              <a:ea typeface="+mn-ea"/>
              <a:cs typeface="+mn-cs"/>
            </a:rPr>
            <a:t>July 1</a:t>
          </a:r>
        </a:p>
        <a:p>
          <a:pPr marL="0" lvl="0" indent="0" algn="ctr" defTabSz="800100">
            <a:lnSpc>
              <a:spcPct val="90000"/>
            </a:lnSpc>
            <a:spcBef>
              <a:spcPct val="0"/>
            </a:spcBef>
            <a:spcAft>
              <a:spcPct val="35000"/>
            </a:spcAft>
            <a:buNone/>
          </a:pPr>
          <a:r>
            <a:rPr lang="en-US" sz="1800" kern="1200" dirty="0">
              <a:solidFill>
                <a:sysClr val="windowText" lastClr="000000"/>
              </a:solidFill>
              <a:latin typeface="Calibri" panose="020F0502020204030204"/>
              <a:ea typeface="+mn-ea"/>
              <a:cs typeface="+mn-cs"/>
            </a:rPr>
            <a:t>State notifies COSD that “Case Rate” Metric is Elevated - Day 1</a:t>
          </a:r>
        </a:p>
      </dsp:txBody>
      <dsp:txXfrm>
        <a:off x="52334" y="169403"/>
        <a:ext cx="2087794" cy="1521713"/>
      </dsp:txXfrm>
    </dsp:sp>
    <dsp:sp modelId="{DEAABEA9-C842-492D-BF38-6E959541D18D}">
      <dsp:nvSpPr>
        <dsp:cNvPr id="0" name=""/>
        <dsp:cNvSpPr/>
      </dsp:nvSpPr>
      <dsp:spPr>
        <a:xfrm>
          <a:off x="2405719" y="659632"/>
          <a:ext cx="462685" cy="541255"/>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solidFill>
              <a:sysClr val="window" lastClr="FFFFFF"/>
            </a:solidFill>
            <a:latin typeface="Calibri" panose="020F0502020204030204"/>
            <a:ea typeface="+mn-ea"/>
            <a:cs typeface="+mn-cs"/>
          </a:endParaRPr>
        </a:p>
      </dsp:txBody>
      <dsp:txXfrm>
        <a:off x="2405719" y="767883"/>
        <a:ext cx="323880" cy="324753"/>
      </dsp:txXfrm>
    </dsp:sp>
    <dsp:sp modelId="{E3D7F334-1798-4979-B721-9BD948D24C12}">
      <dsp:nvSpPr>
        <dsp:cNvPr id="0" name=""/>
        <dsp:cNvSpPr/>
      </dsp:nvSpPr>
      <dsp:spPr>
        <a:xfrm>
          <a:off x="3060463" y="122060"/>
          <a:ext cx="2182480" cy="1616399"/>
        </a:xfrm>
        <a:prstGeom prst="roundRect">
          <a:avLst>
            <a:gd name="adj" fmla="val 10000"/>
          </a:avLst>
        </a:prstGeom>
        <a:solidFill>
          <a:srgbClr val="FFFF00"/>
        </a:solidFill>
        <a:ln w="0" cap="flat" cmpd="thickThin"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latin typeface="Calibri" panose="020F0502020204030204"/>
              <a:ea typeface="+mn-ea"/>
              <a:cs typeface="+mn-cs"/>
            </a:rPr>
            <a:t>July 2</a:t>
          </a:r>
        </a:p>
        <a:p>
          <a:pPr marL="0" lvl="0" indent="0" algn="ctr" defTabSz="800100">
            <a:lnSpc>
              <a:spcPct val="90000"/>
            </a:lnSpc>
            <a:spcBef>
              <a:spcPct val="0"/>
            </a:spcBef>
            <a:spcAft>
              <a:spcPct val="35000"/>
            </a:spcAft>
            <a:buNone/>
          </a:pPr>
          <a:r>
            <a:rPr lang="en-US" sz="1800" kern="1200" dirty="0">
              <a:solidFill>
                <a:sysClr val="windowText" lastClr="000000"/>
              </a:solidFill>
              <a:latin typeface="Calibri" panose="020F0502020204030204"/>
              <a:ea typeface="+mn-ea"/>
              <a:cs typeface="+mn-cs"/>
            </a:rPr>
            <a:t>State notifies COSD that “Case Rate” Metric is Elevated – Day 2</a:t>
          </a:r>
        </a:p>
      </dsp:txBody>
      <dsp:txXfrm>
        <a:off x="3107806" y="169403"/>
        <a:ext cx="2087794" cy="1521713"/>
      </dsp:txXfrm>
    </dsp:sp>
    <dsp:sp modelId="{3623E92C-2A08-4A18-AC1B-A962C39E1D53}">
      <dsp:nvSpPr>
        <dsp:cNvPr id="0" name=""/>
        <dsp:cNvSpPr/>
      </dsp:nvSpPr>
      <dsp:spPr>
        <a:xfrm>
          <a:off x="5461191" y="659632"/>
          <a:ext cx="462685" cy="541255"/>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solidFill>
              <a:sysClr val="window" lastClr="FFFFFF"/>
            </a:solidFill>
            <a:latin typeface="Calibri" panose="020F0502020204030204"/>
            <a:ea typeface="+mn-ea"/>
            <a:cs typeface="+mn-cs"/>
          </a:endParaRPr>
        </a:p>
      </dsp:txBody>
      <dsp:txXfrm>
        <a:off x="5461191" y="767883"/>
        <a:ext cx="323880" cy="324753"/>
      </dsp:txXfrm>
    </dsp:sp>
    <dsp:sp modelId="{85606EF6-FEAD-4104-8A5F-8FC6E33140C2}">
      <dsp:nvSpPr>
        <dsp:cNvPr id="0" name=""/>
        <dsp:cNvSpPr/>
      </dsp:nvSpPr>
      <dsp:spPr>
        <a:xfrm>
          <a:off x="6115936" y="122060"/>
          <a:ext cx="2182480" cy="1616399"/>
        </a:xfrm>
        <a:prstGeom prst="roundRect">
          <a:avLst>
            <a:gd name="adj" fmla="val 10000"/>
          </a:avLst>
        </a:prstGeom>
        <a:solidFill>
          <a:srgbClr val="FFFF00"/>
        </a:solidFill>
        <a:ln w="0" cap="flat" cmpd="thickThin"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latin typeface="Calibri" panose="020F0502020204030204"/>
              <a:ea typeface="+mn-ea"/>
              <a:cs typeface="+mn-cs"/>
            </a:rPr>
            <a:t>July 3</a:t>
          </a:r>
        </a:p>
        <a:p>
          <a:pPr marL="0" lvl="0" indent="0" algn="ctr" defTabSz="800100">
            <a:lnSpc>
              <a:spcPct val="90000"/>
            </a:lnSpc>
            <a:spcBef>
              <a:spcPct val="0"/>
            </a:spcBef>
            <a:spcAft>
              <a:spcPct val="35000"/>
            </a:spcAft>
            <a:buNone/>
          </a:pPr>
          <a:r>
            <a:rPr lang="en-US" sz="1800" kern="1200" dirty="0">
              <a:solidFill>
                <a:sysClr val="windowText" lastClr="000000"/>
              </a:solidFill>
              <a:latin typeface="Calibri" panose="020F0502020204030204"/>
              <a:ea typeface="+mn-ea"/>
              <a:cs typeface="+mn-cs"/>
            </a:rPr>
            <a:t>State notifies COSD that “Case Rate” Metric is Elevated – Day 3</a:t>
          </a:r>
        </a:p>
      </dsp:txBody>
      <dsp:txXfrm>
        <a:off x="6163279" y="169403"/>
        <a:ext cx="2087794" cy="1521713"/>
      </dsp:txXfrm>
    </dsp:sp>
    <dsp:sp modelId="{0F9B0EC0-248E-4E29-A6A5-C4116E430BD3}">
      <dsp:nvSpPr>
        <dsp:cNvPr id="0" name=""/>
        <dsp:cNvSpPr/>
      </dsp:nvSpPr>
      <dsp:spPr>
        <a:xfrm>
          <a:off x="8516664" y="659632"/>
          <a:ext cx="462685" cy="541255"/>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solidFill>
              <a:sysClr val="window" lastClr="FFFFFF"/>
            </a:solidFill>
            <a:latin typeface="Calibri" panose="020F0502020204030204"/>
            <a:ea typeface="+mn-ea"/>
            <a:cs typeface="+mn-cs"/>
          </a:endParaRPr>
        </a:p>
      </dsp:txBody>
      <dsp:txXfrm>
        <a:off x="8516664" y="767883"/>
        <a:ext cx="323880" cy="324753"/>
      </dsp:txXfrm>
    </dsp:sp>
    <dsp:sp modelId="{C8E8D6D2-6DAD-45A8-A950-1E697592E127}">
      <dsp:nvSpPr>
        <dsp:cNvPr id="0" name=""/>
        <dsp:cNvSpPr/>
      </dsp:nvSpPr>
      <dsp:spPr>
        <a:xfrm>
          <a:off x="9171408" y="122060"/>
          <a:ext cx="2182480" cy="1616399"/>
        </a:xfrm>
        <a:prstGeom prst="roundRect">
          <a:avLst>
            <a:gd name="adj" fmla="val 10000"/>
          </a:avLst>
        </a:prstGeom>
        <a:solidFill>
          <a:srgbClr val="FFC000"/>
        </a:solidFill>
        <a:ln w="79375" cap="flat" cmpd="thickThin"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latin typeface="Calibri" panose="020F0502020204030204"/>
              <a:ea typeface="+mn-ea"/>
              <a:cs typeface="+mn-cs"/>
            </a:rPr>
            <a:t>State Placed COSD on Public Watch List</a:t>
          </a:r>
        </a:p>
      </dsp:txBody>
      <dsp:txXfrm>
        <a:off x="9218751" y="169403"/>
        <a:ext cx="2087794" cy="15217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BEE193-9C32-49CD-9955-86230DBB1B1C}">
      <dsp:nvSpPr>
        <dsp:cNvPr id="0" name=""/>
        <dsp:cNvSpPr/>
      </dsp:nvSpPr>
      <dsp:spPr>
        <a:xfrm>
          <a:off x="1792" y="30616"/>
          <a:ext cx="1950415" cy="1883370"/>
        </a:xfrm>
        <a:prstGeom prst="roundRect">
          <a:avLst>
            <a:gd name="adj" fmla="val 10000"/>
          </a:avLst>
        </a:prstGeom>
        <a:solidFill>
          <a:srgbClr val="FFC000"/>
        </a:solidFill>
        <a:ln w="79375" cap="flat" cmpd="thickThin"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US" sz="1800" kern="1200" dirty="0">
            <a:solidFill>
              <a:sysClr val="windowText" lastClr="000000"/>
            </a:solidFill>
            <a:latin typeface="Calibri" panose="020F0502020204030204"/>
            <a:ea typeface="+mn-ea"/>
            <a:cs typeface="+mn-cs"/>
          </a:endParaRPr>
        </a:p>
        <a:p>
          <a:pPr marL="0" lvl="0" indent="0" algn="ctr" defTabSz="800100">
            <a:lnSpc>
              <a:spcPct val="90000"/>
            </a:lnSpc>
            <a:spcBef>
              <a:spcPct val="0"/>
            </a:spcBef>
            <a:spcAft>
              <a:spcPct val="35000"/>
            </a:spcAft>
            <a:buNone/>
          </a:pPr>
          <a:r>
            <a:rPr lang="en-US" sz="1800" kern="1200" dirty="0">
              <a:solidFill>
                <a:sysClr val="windowText" lastClr="000000"/>
              </a:solidFill>
              <a:latin typeface="Calibri" panose="020F0502020204030204"/>
              <a:ea typeface="+mn-ea"/>
              <a:cs typeface="+mn-cs"/>
            </a:rPr>
            <a:t>Case rate (14 day average) drops &lt;100/100,000. COSD remains on State’s Watch List.</a:t>
          </a:r>
        </a:p>
      </dsp:txBody>
      <dsp:txXfrm>
        <a:off x="56954" y="85778"/>
        <a:ext cx="1840091" cy="1773046"/>
      </dsp:txXfrm>
    </dsp:sp>
    <dsp:sp modelId="{8B3784A9-4730-4FAF-B0C6-13C7EBF8E32A}">
      <dsp:nvSpPr>
        <dsp:cNvPr id="0" name=""/>
        <dsp:cNvSpPr/>
      </dsp:nvSpPr>
      <dsp:spPr>
        <a:xfrm rot="40861">
          <a:off x="2108528" y="745869"/>
          <a:ext cx="331446" cy="483703"/>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solidFill>
              <a:sysClr val="window" lastClr="FFFFFF"/>
            </a:solidFill>
            <a:latin typeface="Calibri" panose="020F0502020204030204"/>
            <a:ea typeface="+mn-ea"/>
            <a:cs typeface="+mn-cs"/>
          </a:endParaRPr>
        </a:p>
      </dsp:txBody>
      <dsp:txXfrm>
        <a:off x="2108532" y="842019"/>
        <a:ext cx="232012" cy="290221"/>
      </dsp:txXfrm>
    </dsp:sp>
    <dsp:sp modelId="{8AFF58CB-E02D-4F3C-8668-855EAC153086}">
      <dsp:nvSpPr>
        <dsp:cNvPr id="0" name=""/>
        <dsp:cNvSpPr/>
      </dsp:nvSpPr>
      <dsp:spPr>
        <a:xfrm>
          <a:off x="2577535" y="61232"/>
          <a:ext cx="1950415" cy="1883370"/>
        </a:xfrm>
        <a:prstGeom prst="roundRect">
          <a:avLst>
            <a:gd name="adj" fmla="val 10000"/>
          </a:avLst>
        </a:prstGeom>
        <a:solidFill>
          <a:srgbClr val="FFC000"/>
        </a:solidFill>
        <a:ln w="79375" cap="flat" cmpd="thickThin"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solidFill>
                <a:sysClr val="windowText" lastClr="000000"/>
              </a:solidFill>
              <a:latin typeface="Calibri" panose="020F0502020204030204"/>
              <a:ea typeface="+mn-ea"/>
              <a:cs typeface="+mn-cs"/>
            </a:rPr>
            <a:t>July 5</a:t>
          </a:r>
        </a:p>
        <a:p>
          <a:pPr marL="0" lvl="0" indent="0" algn="ctr" defTabSz="800100">
            <a:lnSpc>
              <a:spcPct val="90000"/>
            </a:lnSpc>
            <a:spcBef>
              <a:spcPct val="0"/>
            </a:spcBef>
            <a:spcAft>
              <a:spcPct val="35000"/>
            </a:spcAft>
            <a:buNone/>
          </a:pPr>
          <a:r>
            <a:rPr lang="en-US" sz="1800" kern="1200" dirty="0">
              <a:solidFill>
                <a:sysClr val="windowText" lastClr="000000"/>
              </a:solidFill>
              <a:latin typeface="Calibri" panose="020F0502020204030204"/>
              <a:ea typeface="+mn-ea"/>
              <a:cs typeface="+mn-cs"/>
            </a:rPr>
            <a:t>Continued “Good Data” Case rate  &lt;100/100,000. COSD remains on State’s Watch List</a:t>
          </a:r>
        </a:p>
      </dsp:txBody>
      <dsp:txXfrm>
        <a:off x="2632697" y="116394"/>
        <a:ext cx="1840091" cy="1773046"/>
      </dsp:txXfrm>
    </dsp:sp>
    <dsp:sp modelId="{F916585E-B429-43A4-9F66-B92306FBEEF3}">
      <dsp:nvSpPr>
        <dsp:cNvPr id="0" name=""/>
        <dsp:cNvSpPr/>
      </dsp:nvSpPr>
      <dsp:spPr>
        <a:xfrm rot="21555104">
          <a:off x="4758463" y="742127"/>
          <a:ext cx="488772" cy="483703"/>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solidFill>
              <a:sysClr val="window" lastClr="FFFFFF"/>
            </a:solidFill>
            <a:latin typeface="Calibri" panose="020F0502020204030204"/>
            <a:ea typeface="+mn-ea"/>
            <a:cs typeface="+mn-cs"/>
          </a:endParaRPr>
        </a:p>
      </dsp:txBody>
      <dsp:txXfrm>
        <a:off x="4758469" y="839816"/>
        <a:ext cx="343661" cy="290221"/>
      </dsp:txXfrm>
    </dsp:sp>
    <dsp:sp modelId="{92385FDC-FA7C-4EB6-B979-B20A920704DE}">
      <dsp:nvSpPr>
        <dsp:cNvPr id="0" name=""/>
        <dsp:cNvSpPr/>
      </dsp:nvSpPr>
      <dsp:spPr>
        <a:xfrm>
          <a:off x="5450084" y="20483"/>
          <a:ext cx="2445372" cy="1883370"/>
        </a:xfrm>
        <a:prstGeom prst="roundRect">
          <a:avLst>
            <a:gd name="adj" fmla="val 10000"/>
          </a:avLst>
        </a:prstGeom>
        <a:solidFill>
          <a:srgbClr val="FFC000"/>
        </a:solidFill>
        <a:ln w="79375" cap="flat" cmpd="thickThin" algn="ctr">
          <a:solidFill>
            <a:scrgbClr r="0" g="0" b="0"/>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US" sz="1800" kern="1200" dirty="0">
            <a:solidFill>
              <a:sysClr val="windowText" lastClr="000000"/>
            </a:solidFill>
            <a:latin typeface="Calibri" panose="020F0502020204030204"/>
            <a:ea typeface="+mn-ea"/>
            <a:cs typeface="+mn-cs"/>
          </a:endParaRPr>
        </a:p>
        <a:p>
          <a:pPr marL="0" lvl="0" indent="0" algn="ctr" defTabSz="800100">
            <a:lnSpc>
              <a:spcPct val="90000"/>
            </a:lnSpc>
            <a:spcBef>
              <a:spcPct val="0"/>
            </a:spcBef>
            <a:spcAft>
              <a:spcPct val="35000"/>
            </a:spcAft>
            <a:buNone/>
          </a:pPr>
          <a:r>
            <a:rPr lang="en-US" sz="1800" kern="1200" dirty="0">
              <a:solidFill>
                <a:sysClr val="windowText" lastClr="000000"/>
              </a:solidFill>
              <a:latin typeface="Calibri" panose="020F0502020204030204"/>
              <a:ea typeface="+mn-ea"/>
              <a:cs typeface="+mn-cs"/>
            </a:rPr>
            <a:t>Targeted sectors per PHO begin opening. Schools* remain on distance learning.</a:t>
          </a:r>
        </a:p>
      </dsp:txBody>
      <dsp:txXfrm>
        <a:off x="5505246" y="75645"/>
        <a:ext cx="2335048" cy="1773046"/>
      </dsp:txXfrm>
    </dsp:sp>
    <dsp:sp modelId="{973C696D-0F7D-4AA4-9FE6-274DB4F5B9A4}">
      <dsp:nvSpPr>
        <dsp:cNvPr id="0" name=""/>
        <dsp:cNvSpPr/>
      </dsp:nvSpPr>
      <dsp:spPr>
        <a:xfrm rot="10020">
          <a:off x="8022410" y="807523"/>
          <a:ext cx="420312" cy="483703"/>
        </a:xfrm>
        <a:prstGeom prst="rightArrow">
          <a:avLst>
            <a:gd name="adj1" fmla="val 60000"/>
            <a:gd name="adj2" fmla="val 50000"/>
          </a:avLst>
        </a:prstGeom>
        <a:solidFill>
          <a:srgbClr val="4472C4">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solidFill>
              <a:sysClr val="window" lastClr="FFFFFF"/>
            </a:solidFill>
            <a:latin typeface="Calibri" panose="020F0502020204030204"/>
            <a:ea typeface="+mn-ea"/>
            <a:cs typeface="+mn-cs"/>
          </a:endParaRPr>
        </a:p>
      </dsp:txBody>
      <dsp:txXfrm>
        <a:off x="8022410" y="904080"/>
        <a:ext cx="294218" cy="290221"/>
      </dsp:txXfrm>
    </dsp:sp>
    <dsp:sp modelId="{46CA160A-001D-474B-8A4F-30A372F6A719}">
      <dsp:nvSpPr>
        <dsp:cNvPr id="0" name=""/>
        <dsp:cNvSpPr/>
      </dsp:nvSpPr>
      <dsp:spPr>
        <a:xfrm>
          <a:off x="8688496" y="30616"/>
          <a:ext cx="2921488" cy="1883370"/>
        </a:xfrm>
        <a:prstGeom prst="roundRect">
          <a:avLst>
            <a:gd name="adj" fmla="val 10000"/>
          </a:avLst>
        </a:prstGeom>
        <a:solidFill>
          <a:srgbClr val="C00000"/>
        </a:solidFill>
        <a:ln w="12700" cap="flat" cmpd="sng" algn="ctr">
          <a:solidFill>
            <a:sysClr val="window" lastClr="FFFFFF">
              <a:hueOff val="0"/>
              <a:satOff val="0"/>
              <a:lumOff val="0"/>
              <a:alphaOff val="0"/>
            </a:sys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solidFill>
                <a:sysClr val="window" lastClr="FFFFFF"/>
              </a:solidFill>
              <a:latin typeface="Calibri" panose="020F0502020204030204"/>
              <a:ea typeface="+mn-ea"/>
              <a:cs typeface="+mn-cs"/>
            </a:rPr>
            <a:t>14 days after being off the Watch List, COSD can reopen schools for in person instruction.</a:t>
          </a:r>
        </a:p>
      </dsp:txBody>
      <dsp:txXfrm>
        <a:off x="8743658" y="85778"/>
        <a:ext cx="2811164" cy="1773046"/>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F7A4D02-8CB2-4164-A24D-450095F04A76}" type="datetimeFigureOut">
              <a:rPr lang="en-US" smtClean="0"/>
              <a:t>8/5/2020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89EB77C-A319-4BBF-8A2D-AB1F43941412}" type="slidenum">
              <a:rPr lang="en-US" smtClean="0"/>
              <a:t>‹#›</a:t>
            </a:fld>
            <a:endParaRPr lang="en-US"/>
          </a:p>
        </p:txBody>
      </p:sp>
    </p:spTree>
    <p:extLst>
      <p:ext uri="{BB962C8B-B14F-4D97-AF65-F5344CB8AC3E}">
        <p14:creationId xmlns:p14="http://schemas.microsoft.com/office/powerpoint/2010/main" val="13271733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029113" y="2130426"/>
            <a:ext cx="10363200" cy="1470025"/>
          </a:xfrm>
        </p:spPr>
        <p:txBody>
          <a:bodyPr/>
          <a:lstStyle>
            <a:lvl1pPr algn="ctr">
              <a:lnSpc>
                <a:spcPct val="90000"/>
              </a:lnSpc>
              <a:defRPr sz="4200" cap="all" spc="100">
                <a:latin typeface="+mj-lt"/>
                <a:cs typeface="Avenir Medium"/>
              </a:defRPr>
            </a:lvl1pPr>
          </a:lstStyle>
          <a:p>
            <a:r>
              <a:rPr lang="en-US" dirty="0"/>
              <a:t>CLICK TO EDIT MASTER TITLE STYLE</a:t>
            </a:r>
          </a:p>
        </p:txBody>
      </p:sp>
      <p:sp>
        <p:nvSpPr>
          <p:cNvPr id="3" name="Subtitle 2"/>
          <p:cNvSpPr>
            <a:spLocks noGrp="1"/>
          </p:cNvSpPr>
          <p:nvPr>
            <p:ph type="subTitle" idx="1" hasCustomPrompt="1"/>
          </p:nvPr>
        </p:nvSpPr>
        <p:spPr>
          <a:xfrm>
            <a:off x="1943513" y="3840846"/>
            <a:ext cx="8534400" cy="1275441"/>
          </a:xfrm>
        </p:spPr>
        <p:txBody>
          <a:bodyPr>
            <a:normAutofit/>
          </a:bodyPr>
          <a:lstStyle>
            <a:lvl1pPr marL="0" indent="0" algn="ctr">
              <a:lnSpc>
                <a:spcPct val="100000"/>
              </a:lnSpc>
              <a:buNone/>
              <a:defRPr sz="2200" b="0" i="1" cap="none" spc="80">
                <a:solidFill>
                  <a:schemeClr val="bg1"/>
                </a:solidFill>
                <a:latin typeface="+mn-lt"/>
                <a:cs typeface="Avenir Medium Oblique"/>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378995" y="6528700"/>
            <a:ext cx="2844800" cy="365125"/>
          </a:xfrm>
        </p:spPr>
        <p:txBody>
          <a:bodyPr/>
          <a:lstStyle/>
          <a:p>
            <a:fld id="{25D16CB9-F67D-4CF0-A254-4D4E5744CE20}" type="datetime1">
              <a:rPr lang="en-US" smtClean="0"/>
              <a:t>8/5/2020</a:t>
            </a:fld>
            <a:endParaRPr lang="en-US" dirty="0"/>
          </a:p>
        </p:txBody>
      </p:sp>
      <p:sp>
        <p:nvSpPr>
          <p:cNvPr id="6" name="Slide Number Placeholder 5"/>
          <p:cNvSpPr>
            <a:spLocks noGrp="1"/>
          </p:cNvSpPr>
          <p:nvPr>
            <p:ph type="sldNum" sz="quarter" idx="12"/>
          </p:nvPr>
        </p:nvSpPr>
        <p:spPr>
          <a:xfrm>
            <a:off x="8985963" y="6528700"/>
            <a:ext cx="2844800" cy="365125"/>
          </a:xfrm>
        </p:spPr>
        <p:txBody>
          <a:bodyPr/>
          <a:lstStyle/>
          <a:p>
            <a:fld id="{CFBA6597-D7DA-DC49-90B6-6291F05CD5D3}" type="slidenum">
              <a:rPr lang="en-US" smtClean="0"/>
              <a:t>‹#›</a:t>
            </a:fld>
            <a:endParaRPr lang="en-US" dirty="0"/>
          </a:p>
        </p:txBody>
      </p:sp>
      <p:cxnSp>
        <p:nvCxnSpPr>
          <p:cNvPr id="13" name="Straight Connector 12"/>
          <p:cNvCxnSpPr/>
          <p:nvPr/>
        </p:nvCxnSpPr>
        <p:spPr>
          <a:xfrm>
            <a:off x="3120380" y="3627663"/>
            <a:ext cx="6180667"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3120380" y="3627663"/>
            <a:ext cx="6180667" cy="0"/>
          </a:xfrm>
          <a:prstGeom prst="line">
            <a:avLst/>
          </a:prstGeom>
          <a:ln w="12700">
            <a:solidFill>
              <a:schemeClr val="bg1"/>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71890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Date Placeholder 3"/>
          <p:cNvSpPr>
            <a:spLocks noGrp="1"/>
          </p:cNvSpPr>
          <p:nvPr>
            <p:ph type="dt" sz="half" idx="10"/>
          </p:nvPr>
        </p:nvSpPr>
        <p:spPr/>
        <p:txBody>
          <a:bodyPr/>
          <a:lstStyle/>
          <a:p>
            <a:fld id="{96E94788-76BA-44B9-A1AE-3BD0F481F060}" type="datetime1">
              <a:rPr lang="en-US" smtClean="0"/>
              <a:t>8/5/2020</a:t>
            </a:fld>
            <a:endParaRPr lang="en-US"/>
          </a:p>
        </p:txBody>
      </p:sp>
      <p:sp>
        <p:nvSpPr>
          <p:cNvPr id="6" name="Slide Number Placeholder 5"/>
          <p:cNvSpPr>
            <a:spLocks noGrp="1"/>
          </p:cNvSpPr>
          <p:nvPr>
            <p:ph type="sldNum" sz="quarter" idx="12"/>
          </p:nvPr>
        </p:nvSpPr>
        <p:spPr/>
        <p:txBody>
          <a:bodyPr/>
          <a:lstStyle/>
          <a:p>
            <a:fld id="{CFBA6597-D7DA-DC49-90B6-6291F05CD5D3}" type="slidenum">
              <a:rPr lang="en-US" smtClean="0"/>
              <a:t>‹#›</a:t>
            </a:fld>
            <a:endParaRPr lang="en-US"/>
          </a:p>
        </p:txBody>
      </p:sp>
      <p:sp>
        <p:nvSpPr>
          <p:cNvPr id="8" name="Text Placeholder 7"/>
          <p:cNvSpPr>
            <a:spLocks noGrp="1"/>
          </p:cNvSpPr>
          <p:nvPr>
            <p:ph type="body" sz="quarter" idx="13"/>
          </p:nvPr>
        </p:nvSpPr>
        <p:spPr>
          <a:xfrm>
            <a:off x="924075" y="1369787"/>
            <a:ext cx="10658321" cy="589641"/>
          </a:xfrm>
        </p:spPr>
        <p:txBody>
          <a:bodyPr>
            <a:noAutofit/>
          </a:bodyPr>
          <a:lstStyle>
            <a:lvl1pPr>
              <a:defRPr sz="2000" cap="all">
                <a:solidFill>
                  <a:schemeClr val="accent3"/>
                </a:solidFill>
              </a:defRPr>
            </a:lvl1pPr>
            <a:lvl2pPr>
              <a:defRPr sz="2400">
                <a:solidFill>
                  <a:schemeClr val="accent2">
                    <a:lumMod val="20000"/>
                    <a:lumOff val="80000"/>
                  </a:schemeClr>
                </a:solidFill>
              </a:defRPr>
            </a:lvl2pPr>
            <a:lvl3pPr>
              <a:defRPr sz="2400">
                <a:solidFill>
                  <a:schemeClr val="accent2">
                    <a:lumMod val="20000"/>
                    <a:lumOff val="80000"/>
                  </a:schemeClr>
                </a:solidFill>
              </a:defRPr>
            </a:lvl3pPr>
            <a:lvl4pPr>
              <a:defRPr sz="2400">
                <a:solidFill>
                  <a:schemeClr val="accent2">
                    <a:lumMod val="20000"/>
                    <a:lumOff val="80000"/>
                  </a:schemeClr>
                </a:solidFill>
              </a:defRPr>
            </a:lvl4pPr>
            <a:lvl5pPr>
              <a:defRPr sz="2400">
                <a:solidFill>
                  <a:schemeClr val="accent2">
                    <a:lumMod val="20000"/>
                    <a:lumOff val="80000"/>
                  </a:schemeClr>
                </a:solidFill>
              </a:defRPr>
            </a:lvl5pPr>
          </a:lstStyle>
          <a:p>
            <a:pPr lvl="0"/>
            <a:r>
              <a:rPr lang="en-US" dirty="0"/>
              <a:t>Click to edit Master text styles</a:t>
            </a:r>
          </a:p>
        </p:txBody>
      </p:sp>
      <p:sp>
        <p:nvSpPr>
          <p:cNvPr id="3" name="Content Placeholder 2"/>
          <p:cNvSpPr>
            <a:spLocks noGrp="1"/>
          </p:cNvSpPr>
          <p:nvPr>
            <p:ph idx="1"/>
          </p:nvPr>
        </p:nvSpPr>
        <p:spPr/>
        <p:txBody>
          <a:bodyPr>
            <a:normAutofit/>
          </a:bodyPr>
          <a:lstStyle>
            <a:lvl1pPr marL="285750" indent="-285750">
              <a:buClr>
                <a:schemeClr val="tx1">
                  <a:lumMod val="75000"/>
                </a:schemeClr>
              </a:buClr>
              <a:buSzPct val="100000"/>
              <a:buFont typeface="Wingdings" panose="05000000000000000000" pitchFamily="2" charset="2"/>
              <a:buChar char="§"/>
              <a:defRPr sz="1800"/>
            </a:lvl1pPr>
            <a:lvl2pPr marL="571500" indent="-227013">
              <a:buFont typeface="Wingdings" panose="05000000000000000000" pitchFamily="2" charset="2"/>
              <a:buChar char="§"/>
              <a:defRPr sz="1800"/>
            </a:lvl2pPr>
            <a:lvl3pPr marL="915988" indent="-227013">
              <a:buFont typeface="Wingdings" panose="05000000000000000000" pitchFamily="2" charset="2"/>
              <a:buChar char="§"/>
              <a:defRPr sz="1800"/>
            </a:lvl3pPr>
            <a:lvl4pPr marL="1260475" indent="-234950">
              <a:buFont typeface="Wingdings" panose="05000000000000000000" pitchFamily="2" charset="2"/>
              <a:buChar char="§"/>
              <a:defRPr sz="1800"/>
            </a:lvl4pPr>
            <a:lvl5pPr marL="1597025" indent="-227013">
              <a:buFont typeface="Wingdings" panose="05000000000000000000" pitchFamily="2" charset="2"/>
              <a:buChar cha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8135612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09600" y="1535113"/>
            <a:ext cx="5386917" cy="639762"/>
          </a:xfrm>
        </p:spPr>
        <p:txBody>
          <a:bodyPr bIns="91440" anchor="b">
            <a:noAutofit/>
          </a:bodyPr>
          <a:lstStyle>
            <a:lvl1pPr marL="0" indent="0">
              <a:lnSpc>
                <a:spcPct val="100000"/>
              </a:lnSpc>
              <a:buNone/>
              <a:defRPr sz="1800" b="0" i="0" cap="all">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09600" y="2174875"/>
            <a:ext cx="5386917" cy="3951288"/>
          </a:xfrm>
        </p:spPr>
        <p:txBody>
          <a:bodyPr>
            <a:normAutofit/>
          </a:bodyPr>
          <a:lstStyle>
            <a:lvl1pPr marL="285750" indent="-285750">
              <a:buClr>
                <a:schemeClr val="tx1">
                  <a:lumMod val="75000"/>
                </a:schemeClr>
              </a:buClr>
              <a:buSzPct val="100000"/>
              <a:buFont typeface="Wingdings" panose="05000000000000000000" pitchFamily="2" charset="2"/>
              <a:buChar char="§"/>
              <a:defRPr sz="1800" b="0" i="0"/>
            </a:lvl1pPr>
            <a:lvl2pPr>
              <a:defRPr sz="1800" b="0" i="0"/>
            </a:lvl2pPr>
            <a:lvl3pPr>
              <a:defRPr sz="1800" b="0" i="0"/>
            </a:lvl3pPr>
            <a:lvl4pPr>
              <a:defRPr sz="1800" b="0" i="0"/>
            </a:lvl4pPr>
            <a:lvl5pPr>
              <a:defRPr sz="1800" b="0" i="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193368" y="1535113"/>
            <a:ext cx="5389033" cy="639762"/>
          </a:xfrm>
        </p:spPr>
        <p:txBody>
          <a:bodyPr bIns="91440" anchor="b">
            <a:noAutofit/>
          </a:bodyPr>
          <a:lstStyle>
            <a:lvl1pPr marL="0" indent="0">
              <a:lnSpc>
                <a:spcPct val="100000"/>
              </a:lnSpc>
              <a:buNone/>
              <a:defRPr sz="1800" b="0" i="0" cap="all">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193368" y="2174875"/>
            <a:ext cx="5389033" cy="3951288"/>
          </a:xfrm>
        </p:spPr>
        <p:txBody>
          <a:bodyPr>
            <a:normAutofit/>
          </a:bodyPr>
          <a:lstStyle>
            <a:lvl1pPr marL="285750" indent="-285750">
              <a:buClr>
                <a:schemeClr val="tx1">
                  <a:lumMod val="75000"/>
                </a:schemeClr>
              </a:buClr>
              <a:buSzPct val="100000"/>
              <a:buFont typeface="Wingdings" panose="05000000000000000000" pitchFamily="2" charset="2"/>
              <a:buChar char="§"/>
              <a:defRPr sz="1800" b="0" i="0"/>
            </a:lvl1pPr>
            <a:lvl2pPr>
              <a:defRPr sz="1800" b="0" i="0"/>
            </a:lvl2pPr>
            <a:lvl3pPr>
              <a:defRPr sz="1800" b="0" i="0"/>
            </a:lvl3pPr>
            <a:lvl4pPr>
              <a:defRPr sz="1800" b="0" i="0"/>
            </a:lvl4pPr>
            <a:lvl5pPr>
              <a:defRPr sz="1800" b="0" i="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F61FF51F-EE41-4CC2-9EE3-5B828C29A5C8}" type="datetime1">
              <a:rPr lang="en-US" smtClean="0"/>
              <a:t>8/5/2020</a:t>
            </a:fld>
            <a:endParaRPr lang="en-US" dirty="0"/>
          </a:p>
        </p:txBody>
      </p:sp>
      <p:sp>
        <p:nvSpPr>
          <p:cNvPr id="9" name="Slide Number Placeholder 8"/>
          <p:cNvSpPr>
            <a:spLocks noGrp="1"/>
          </p:cNvSpPr>
          <p:nvPr>
            <p:ph type="sldNum" sz="quarter" idx="12"/>
          </p:nvPr>
        </p:nvSpPr>
        <p:spPr/>
        <p:txBody>
          <a:bodyPr/>
          <a:lstStyle/>
          <a:p>
            <a:fld id="{CFBA6597-D7DA-DC49-90B6-6291F05CD5D3}" type="slidenum">
              <a:rPr lang="en-US" smtClean="0"/>
              <a:pPr/>
              <a:t>‹#›</a:t>
            </a:fld>
            <a:endParaRPr lang="en-US"/>
          </a:p>
        </p:txBody>
      </p:sp>
    </p:spTree>
    <p:extLst>
      <p:ext uri="{BB962C8B-B14F-4D97-AF65-F5344CB8AC3E}">
        <p14:creationId xmlns:p14="http://schemas.microsoft.com/office/powerpoint/2010/main" val="3402222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7DD0E7-FFD0-467B-8910-25DB4DB02A4B}" type="datetime1">
              <a:rPr lang="en-US" smtClean="0"/>
              <a:t>8/5/2020</a:t>
            </a:fld>
            <a:endParaRPr lang="en-US"/>
          </a:p>
        </p:txBody>
      </p:sp>
      <p:sp>
        <p:nvSpPr>
          <p:cNvPr id="5" name="Slide Number Placeholder 4"/>
          <p:cNvSpPr>
            <a:spLocks noGrp="1"/>
          </p:cNvSpPr>
          <p:nvPr>
            <p:ph type="sldNum" sz="quarter" idx="12"/>
          </p:nvPr>
        </p:nvSpPr>
        <p:spPr/>
        <p:txBody>
          <a:bodyPr/>
          <a:lstStyle/>
          <a:p>
            <a:fld id="{CFBA6597-D7DA-DC49-90B6-6291F05CD5D3}" type="slidenum">
              <a:rPr lang="en-US" smtClean="0"/>
              <a:t>‹#›</a:t>
            </a:fld>
            <a:endParaRPr lang="en-US"/>
          </a:p>
        </p:txBody>
      </p:sp>
    </p:spTree>
    <p:extLst>
      <p:ext uri="{BB962C8B-B14F-4D97-AF65-F5344CB8AC3E}">
        <p14:creationId xmlns:p14="http://schemas.microsoft.com/office/powerpoint/2010/main" val="2225660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FA6DD48-5EBA-4A34-9625-D6738D81EB07}" type="datetime1">
              <a:rPr lang="en-US" smtClean="0"/>
              <a:t>8/5/2020</a:t>
            </a:fld>
            <a:endParaRPr lang="en-US"/>
          </a:p>
        </p:txBody>
      </p:sp>
      <p:sp>
        <p:nvSpPr>
          <p:cNvPr id="4" name="Slide Number Placeholder 3"/>
          <p:cNvSpPr>
            <a:spLocks noGrp="1"/>
          </p:cNvSpPr>
          <p:nvPr>
            <p:ph type="sldNum" sz="quarter" idx="12"/>
          </p:nvPr>
        </p:nvSpPr>
        <p:spPr/>
        <p:txBody>
          <a:bodyPr/>
          <a:lstStyle/>
          <a:p>
            <a:fld id="{CFBA6597-D7DA-DC49-90B6-6291F05CD5D3}" type="slidenum">
              <a:rPr lang="en-US" smtClean="0"/>
              <a:t>‹#›</a:t>
            </a:fld>
            <a:endParaRPr lang="en-US"/>
          </a:p>
        </p:txBody>
      </p:sp>
    </p:spTree>
    <p:extLst>
      <p:ext uri="{BB962C8B-B14F-4D97-AF65-F5344CB8AC3E}">
        <p14:creationId xmlns:p14="http://schemas.microsoft.com/office/powerpoint/2010/main" val="2353924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gif"/><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blipFill dpi="0" rotWithShape="1">
          <a:blip r:embed="rId7">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24077" y="269002"/>
            <a:ext cx="7102324" cy="741362"/>
          </a:xfrm>
          <a:prstGeom prst="rect">
            <a:avLst/>
          </a:prstGeom>
        </p:spPr>
        <p:txBody>
          <a:bodyPr vert="horz" lIns="0" tIns="0" rIns="0" bIns="0" rtlCol="0" anchor="ctr">
            <a:noAutofit/>
          </a:bodyPr>
          <a:lstStyle/>
          <a:p>
            <a:r>
              <a:rPr lang="en-US" dirty="0"/>
              <a:t>Click to edit Master title style</a:t>
            </a:r>
          </a:p>
        </p:txBody>
      </p:sp>
      <p:sp>
        <p:nvSpPr>
          <p:cNvPr id="3" name="Text Placeholder 2"/>
          <p:cNvSpPr>
            <a:spLocks noGrp="1"/>
          </p:cNvSpPr>
          <p:nvPr>
            <p:ph type="body" idx="1"/>
          </p:nvPr>
        </p:nvSpPr>
        <p:spPr>
          <a:xfrm>
            <a:off x="924075" y="1959428"/>
            <a:ext cx="10658324" cy="4318001"/>
          </a:xfrm>
          <a:prstGeom prst="rect">
            <a:avLst/>
          </a:prstGeom>
        </p:spPr>
        <p:txBody>
          <a:bodyPr vert="horz" lIns="0" tIns="0" rIns="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55175" y="6479426"/>
            <a:ext cx="2844800" cy="365125"/>
          </a:xfrm>
          <a:prstGeom prst="rect">
            <a:avLst/>
          </a:prstGeom>
        </p:spPr>
        <p:txBody>
          <a:bodyPr vert="horz" wrap="none" lIns="0" tIns="0" rIns="0" bIns="0" rtlCol="0" anchor="ctr"/>
          <a:lstStyle>
            <a:lvl1pPr algn="l">
              <a:defRPr sz="1200" baseline="0">
                <a:solidFill>
                  <a:schemeClr val="tx1">
                    <a:lumMod val="60000"/>
                    <a:lumOff val="40000"/>
                  </a:schemeClr>
                </a:solidFill>
                <a:latin typeface="Avenir Light"/>
              </a:defRPr>
            </a:lvl1pPr>
          </a:lstStyle>
          <a:p>
            <a:fld id="{303566E3-34A1-4382-9048-6BD746E3AF46}" type="datetime1">
              <a:rPr lang="en-US" smtClean="0"/>
              <a:t>8/5/2020</a:t>
            </a:fld>
            <a:endParaRPr lang="en-US"/>
          </a:p>
        </p:txBody>
      </p:sp>
      <p:sp>
        <p:nvSpPr>
          <p:cNvPr id="6" name="Slide Number Placeholder 5"/>
          <p:cNvSpPr>
            <a:spLocks noGrp="1"/>
          </p:cNvSpPr>
          <p:nvPr>
            <p:ph type="sldNum" sz="quarter" idx="4"/>
          </p:nvPr>
        </p:nvSpPr>
        <p:spPr>
          <a:xfrm>
            <a:off x="10638619" y="6489990"/>
            <a:ext cx="1398207" cy="365125"/>
          </a:xfrm>
          <a:prstGeom prst="rect">
            <a:avLst/>
          </a:prstGeom>
        </p:spPr>
        <p:txBody>
          <a:bodyPr vert="horz" wrap="none" lIns="0" tIns="0" rIns="0" bIns="0" rtlCol="0" anchor="ctr"/>
          <a:lstStyle>
            <a:lvl1pPr algn="r">
              <a:defRPr sz="1200" baseline="0">
                <a:solidFill>
                  <a:schemeClr val="tx1">
                    <a:lumMod val="60000"/>
                    <a:lumOff val="40000"/>
                  </a:schemeClr>
                </a:solidFill>
                <a:latin typeface="Avenir Light"/>
              </a:defRPr>
            </a:lvl1pPr>
          </a:lstStyle>
          <a:p>
            <a:fld id="{CFBA6597-D7DA-DC49-90B6-6291F05CD5D3}" type="slidenum">
              <a:rPr lang="en-US" smtClean="0"/>
              <a:pPr/>
              <a:t>‹#›</a:t>
            </a:fld>
            <a:endParaRPr lang="en-US"/>
          </a:p>
        </p:txBody>
      </p:sp>
      <p:sp>
        <p:nvSpPr>
          <p:cNvPr id="14" name="Footer Placeholder 13"/>
          <p:cNvSpPr>
            <a:spLocks noGrp="1"/>
          </p:cNvSpPr>
          <p:nvPr>
            <p:ph type="ftr" sz="quarter" idx="3"/>
          </p:nvPr>
        </p:nvSpPr>
        <p:spPr>
          <a:xfrm>
            <a:off x="4165600" y="6489989"/>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Tree>
    <p:extLst>
      <p:ext uri="{BB962C8B-B14F-4D97-AF65-F5344CB8AC3E}">
        <p14:creationId xmlns:p14="http://schemas.microsoft.com/office/powerpoint/2010/main" val="37548052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lgn="l" defTabSz="457200" rtl="0" eaLnBrk="1" latinLnBrk="0" hangingPunct="1">
        <a:lnSpc>
          <a:spcPct val="90000"/>
        </a:lnSpc>
        <a:spcBef>
          <a:spcPct val="0"/>
        </a:spcBef>
        <a:buNone/>
        <a:defRPr sz="2400" kern="1200" cap="all">
          <a:solidFill>
            <a:schemeClr val="bg1"/>
          </a:solidFill>
          <a:latin typeface="+mj-lt"/>
          <a:ea typeface="+mj-ea"/>
          <a:cs typeface="Avenir Medium"/>
        </a:defRPr>
      </a:lvl1pPr>
    </p:titleStyle>
    <p:bodyStyle>
      <a:lvl1pPr marL="0" indent="0" algn="l" defTabSz="457200" rtl="0" eaLnBrk="1" latinLnBrk="0" hangingPunct="1">
        <a:lnSpc>
          <a:spcPct val="150000"/>
        </a:lnSpc>
        <a:spcBef>
          <a:spcPts val="0"/>
        </a:spcBef>
        <a:spcAft>
          <a:spcPts val="1000"/>
        </a:spcAft>
        <a:buClr>
          <a:schemeClr val="bg1"/>
        </a:buClr>
        <a:buSzPct val="25000"/>
        <a:buFontTx/>
        <a:buBlip>
          <a:blip r:embed="rId8"/>
        </a:buBlip>
        <a:defRPr sz="1800" kern="1200" cap="none" baseline="0">
          <a:solidFill>
            <a:schemeClr val="tx1"/>
          </a:solidFill>
          <a:latin typeface="+mn-lt"/>
          <a:ea typeface="+mn-ea"/>
          <a:cs typeface="+mn-cs"/>
        </a:defRPr>
      </a:lvl1pPr>
      <a:lvl2pPr marL="571500" indent="-227013" algn="l" defTabSz="457200" rtl="0" eaLnBrk="1" latinLnBrk="0" hangingPunct="1">
        <a:lnSpc>
          <a:spcPct val="150000"/>
        </a:lnSpc>
        <a:spcBef>
          <a:spcPts val="0"/>
        </a:spcBef>
        <a:spcAft>
          <a:spcPts val="1000"/>
        </a:spcAft>
        <a:buClr>
          <a:schemeClr val="accent1"/>
        </a:buClr>
        <a:buFont typeface="Wingdings" charset="2"/>
        <a:buChar char="§"/>
        <a:defRPr sz="1800" kern="1200" cap="none" baseline="0">
          <a:solidFill>
            <a:schemeClr val="tx1"/>
          </a:solidFill>
          <a:latin typeface="+mn-lt"/>
          <a:ea typeface="+mn-ea"/>
          <a:cs typeface="+mn-cs"/>
        </a:defRPr>
      </a:lvl2pPr>
      <a:lvl3pPr marL="915988" indent="-227013" algn="l" defTabSz="457200" rtl="0" eaLnBrk="1" latinLnBrk="0" hangingPunct="1">
        <a:lnSpc>
          <a:spcPct val="150000"/>
        </a:lnSpc>
        <a:spcBef>
          <a:spcPts val="0"/>
        </a:spcBef>
        <a:spcAft>
          <a:spcPts val="1000"/>
        </a:spcAft>
        <a:buClr>
          <a:schemeClr val="accent2"/>
        </a:buClr>
        <a:buFont typeface="Wingdings" charset="2"/>
        <a:buChar char="§"/>
        <a:defRPr sz="1800" kern="1200" cap="none" baseline="0">
          <a:solidFill>
            <a:schemeClr val="tx1"/>
          </a:solidFill>
          <a:latin typeface="+mn-lt"/>
          <a:ea typeface="+mn-ea"/>
          <a:cs typeface="+mn-cs"/>
        </a:defRPr>
      </a:lvl3pPr>
      <a:lvl4pPr marL="1260475" indent="-234950" algn="l" defTabSz="457200" rtl="0" eaLnBrk="1" latinLnBrk="0" hangingPunct="1">
        <a:lnSpc>
          <a:spcPct val="150000"/>
        </a:lnSpc>
        <a:spcBef>
          <a:spcPts val="0"/>
        </a:spcBef>
        <a:spcAft>
          <a:spcPts val="1000"/>
        </a:spcAft>
        <a:buClr>
          <a:schemeClr val="accent3"/>
        </a:buClr>
        <a:buFont typeface="Wingdings" charset="2"/>
        <a:buChar char="§"/>
        <a:defRPr sz="1800" kern="1200" cap="none" baseline="0">
          <a:solidFill>
            <a:schemeClr val="tx1"/>
          </a:solidFill>
          <a:latin typeface="+mn-lt"/>
          <a:ea typeface="+mn-ea"/>
          <a:cs typeface="+mn-cs"/>
        </a:defRPr>
      </a:lvl4pPr>
      <a:lvl5pPr marL="1597025" indent="-227013" algn="l" defTabSz="457200" rtl="0" eaLnBrk="1" latinLnBrk="0" hangingPunct="1">
        <a:lnSpc>
          <a:spcPct val="150000"/>
        </a:lnSpc>
        <a:spcBef>
          <a:spcPts val="0"/>
        </a:spcBef>
        <a:spcAft>
          <a:spcPts val="1000"/>
        </a:spcAft>
        <a:buClr>
          <a:schemeClr val="accent4"/>
        </a:buClr>
        <a:buFont typeface="Wingdings" charset="2"/>
        <a:buChar char="§"/>
        <a:defRPr sz="1800" kern="1200" cap="none" baseline="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cdph.ca.gov/Programs/CID/DCDC/Pages/COVID-19/COVID19CountyDataTable.asp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hyperlink" Target="https://www.cdph.ca.gov/Programs/CID/DCDC/Pages/COVID-19/CountyMonitoringDataStep1.aspx" TargetMode="Externa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hyperlink" Target="https://www.cdph.ca.gov/Programs/CID/DCDC/Pages/COVID-19/CountyMonitoringDataStep1.aspx" TargetMode="Externa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sandiegocounty.gov/content/dam/sdc/hhsa/programs/phs/Epidemiology/COVID-19_Daily_Status_Update.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s://sdcounty.maps.arcgis.com/apps/opsdashboard/index.html#/30b5e0fa2a5f4404b1219d8cd16b2583"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6E46A337-F189-45B5-93AE-A3135DCDCC23}"/>
              </a:ext>
            </a:extLst>
          </p:cNvPr>
          <p:cNvSpPr>
            <a:spLocks noGrp="1"/>
          </p:cNvSpPr>
          <p:nvPr>
            <p:ph idx="1"/>
          </p:nvPr>
        </p:nvSpPr>
        <p:spPr>
          <a:xfrm>
            <a:off x="924075" y="5889072"/>
            <a:ext cx="10658324" cy="388357"/>
          </a:xfrm>
        </p:spPr>
        <p:txBody>
          <a:bodyPr>
            <a:normAutofit/>
          </a:bodyPr>
          <a:lstStyle/>
          <a:p>
            <a:pPr marL="0" indent="0">
              <a:buNone/>
            </a:pPr>
            <a:r>
              <a:rPr lang="en-US" sz="1400" u="sng" dirty="0">
                <a:hlinkClick r:id="rId2"/>
              </a:rPr>
              <a:t>https://www.cdph.ca.gov/Programs/CID/DCDC/Pages/COVID-19/COVID19CountyDataTable.aspx</a:t>
            </a:r>
            <a:r>
              <a:rPr lang="en-US" sz="1400" u="sng" dirty="0"/>
              <a:t> </a:t>
            </a:r>
            <a:endParaRPr lang="en-US" sz="1400" dirty="0"/>
          </a:p>
        </p:txBody>
      </p:sp>
      <p:sp>
        <p:nvSpPr>
          <p:cNvPr id="2" name="Title 1">
            <a:extLst>
              <a:ext uri="{FF2B5EF4-FFF2-40B4-BE49-F238E27FC236}">
                <a16:creationId xmlns:a16="http://schemas.microsoft.com/office/drawing/2014/main" id="{7012B538-A29A-4537-B66E-10CDFF4DC674}"/>
              </a:ext>
            </a:extLst>
          </p:cNvPr>
          <p:cNvSpPr>
            <a:spLocks noGrp="1"/>
          </p:cNvSpPr>
          <p:nvPr>
            <p:ph type="title"/>
          </p:nvPr>
        </p:nvSpPr>
        <p:spPr/>
        <p:txBody>
          <a:bodyPr/>
          <a:lstStyle/>
          <a:p>
            <a:r>
              <a:rPr lang="en-US" b="1" dirty="0"/>
              <a:t>the state covid-19 watchlist</a:t>
            </a:r>
          </a:p>
        </p:txBody>
      </p:sp>
      <p:sp>
        <p:nvSpPr>
          <p:cNvPr id="3" name="Slide Number Placeholder 2">
            <a:extLst>
              <a:ext uri="{FF2B5EF4-FFF2-40B4-BE49-F238E27FC236}">
                <a16:creationId xmlns:a16="http://schemas.microsoft.com/office/drawing/2014/main" id="{770D5D6D-31E5-4786-8CB2-956C9D2A0286}"/>
              </a:ext>
            </a:extLst>
          </p:cNvPr>
          <p:cNvSpPr>
            <a:spLocks noGrp="1"/>
          </p:cNvSpPr>
          <p:nvPr>
            <p:ph type="sldNum" sz="quarter" idx="12"/>
          </p:nvPr>
        </p:nvSpPr>
        <p:spPr/>
        <p:txBody>
          <a:bodyPr/>
          <a:lstStyle/>
          <a:p>
            <a:pPr defTabSz="457200"/>
            <a:fld id="{CFBA6597-D7DA-DC49-90B6-6291F05CD5D3}" type="slidenum">
              <a:rPr lang="en-US">
                <a:solidFill>
                  <a:srgbClr val="808080">
                    <a:lumMod val="60000"/>
                    <a:lumOff val="40000"/>
                  </a:srgbClr>
                </a:solidFill>
              </a:rPr>
              <a:pPr defTabSz="457200"/>
              <a:t>1</a:t>
            </a:fld>
            <a:endParaRPr lang="en-US" dirty="0">
              <a:solidFill>
                <a:srgbClr val="808080">
                  <a:lumMod val="60000"/>
                  <a:lumOff val="40000"/>
                </a:srgbClr>
              </a:solidFill>
            </a:endParaRPr>
          </a:p>
        </p:txBody>
      </p:sp>
      <p:pic>
        <p:nvPicPr>
          <p:cNvPr id="8" name="Picture 3">
            <a:extLst>
              <a:ext uri="{FF2B5EF4-FFF2-40B4-BE49-F238E27FC236}">
                <a16:creationId xmlns:a16="http://schemas.microsoft.com/office/drawing/2014/main" id="{DF6AD9A4-23DC-4F10-984B-EAD90B48A49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9391"/>
          <a:stretch/>
        </p:blipFill>
        <p:spPr bwMode="auto">
          <a:xfrm>
            <a:off x="924075" y="1199775"/>
            <a:ext cx="8296275" cy="46259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78768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6E46A337-F189-45B5-93AE-A3135DCDCC23}"/>
              </a:ext>
            </a:extLst>
          </p:cNvPr>
          <p:cNvSpPr>
            <a:spLocks noGrp="1"/>
          </p:cNvSpPr>
          <p:nvPr>
            <p:ph idx="1"/>
          </p:nvPr>
        </p:nvSpPr>
        <p:spPr>
          <a:xfrm>
            <a:off x="479459" y="6101633"/>
            <a:ext cx="10658324" cy="388357"/>
          </a:xfrm>
        </p:spPr>
        <p:txBody>
          <a:bodyPr>
            <a:normAutofit/>
          </a:bodyPr>
          <a:lstStyle/>
          <a:p>
            <a:pPr marL="0" indent="0">
              <a:buNone/>
            </a:pPr>
            <a:r>
              <a:rPr lang="en-US" sz="1400" dirty="0">
                <a:hlinkClick r:id="rId2"/>
              </a:rPr>
              <a:t>https://www.cdph.ca.gov/Programs/CID/DCDC/Pages/COVID-19/CountyMonitoringDataStep1.aspx</a:t>
            </a:r>
            <a:r>
              <a:rPr lang="en-US" sz="1400" dirty="0"/>
              <a:t> </a:t>
            </a:r>
          </a:p>
        </p:txBody>
      </p:sp>
      <p:sp>
        <p:nvSpPr>
          <p:cNvPr id="2" name="Title 1">
            <a:extLst>
              <a:ext uri="{FF2B5EF4-FFF2-40B4-BE49-F238E27FC236}">
                <a16:creationId xmlns:a16="http://schemas.microsoft.com/office/drawing/2014/main" id="{7012B538-A29A-4537-B66E-10CDFF4DC674}"/>
              </a:ext>
            </a:extLst>
          </p:cNvPr>
          <p:cNvSpPr>
            <a:spLocks noGrp="1"/>
          </p:cNvSpPr>
          <p:nvPr>
            <p:ph type="title"/>
          </p:nvPr>
        </p:nvSpPr>
        <p:spPr/>
        <p:txBody>
          <a:bodyPr/>
          <a:lstStyle/>
          <a:p>
            <a:r>
              <a:rPr lang="en-US" b="1" dirty="0"/>
              <a:t>How we got on the watchlist</a:t>
            </a:r>
          </a:p>
        </p:txBody>
      </p:sp>
      <p:sp>
        <p:nvSpPr>
          <p:cNvPr id="3" name="Slide Number Placeholder 2">
            <a:extLst>
              <a:ext uri="{FF2B5EF4-FFF2-40B4-BE49-F238E27FC236}">
                <a16:creationId xmlns:a16="http://schemas.microsoft.com/office/drawing/2014/main" id="{770D5D6D-31E5-4786-8CB2-956C9D2A0286}"/>
              </a:ext>
            </a:extLst>
          </p:cNvPr>
          <p:cNvSpPr>
            <a:spLocks noGrp="1"/>
          </p:cNvSpPr>
          <p:nvPr>
            <p:ph type="sldNum" sz="quarter" idx="12"/>
          </p:nvPr>
        </p:nvSpPr>
        <p:spPr/>
        <p:txBody>
          <a:bodyPr/>
          <a:lstStyle/>
          <a:p>
            <a:pPr defTabSz="457200"/>
            <a:fld id="{CFBA6597-D7DA-DC49-90B6-6291F05CD5D3}" type="slidenum">
              <a:rPr lang="en-US">
                <a:solidFill>
                  <a:srgbClr val="808080">
                    <a:lumMod val="60000"/>
                    <a:lumOff val="40000"/>
                  </a:srgbClr>
                </a:solidFill>
              </a:rPr>
              <a:pPr defTabSz="457200"/>
              <a:t>2</a:t>
            </a:fld>
            <a:endParaRPr lang="en-US" dirty="0">
              <a:solidFill>
                <a:srgbClr val="808080">
                  <a:lumMod val="60000"/>
                  <a:lumOff val="40000"/>
                </a:srgbClr>
              </a:solidFill>
            </a:endParaRPr>
          </a:p>
        </p:txBody>
      </p:sp>
      <p:graphicFrame>
        <p:nvGraphicFramePr>
          <p:cNvPr id="14" name="Diagram 13">
            <a:extLst>
              <a:ext uri="{FF2B5EF4-FFF2-40B4-BE49-F238E27FC236}">
                <a16:creationId xmlns:a16="http://schemas.microsoft.com/office/drawing/2014/main" id="{FB96166E-EC4D-4CC6-A210-B3E09A71FDCD}"/>
              </a:ext>
            </a:extLst>
          </p:cNvPr>
          <p:cNvGraphicFramePr/>
          <p:nvPr>
            <p:extLst>
              <p:ext uri="{D42A27DB-BD31-4B8C-83A1-F6EECF244321}">
                <p14:modId xmlns:p14="http://schemas.microsoft.com/office/powerpoint/2010/main" val="116899103"/>
              </p:ext>
            </p:extLst>
          </p:nvPr>
        </p:nvGraphicFramePr>
        <p:xfrm>
          <a:off x="406050" y="1679669"/>
          <a:ext cx="11358880" cy="186052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TextBox 14">
            <a:extLst>
              <a:ext uri="{FF2B5EF4-FFF2-40B4-BE49-F238E27FC236}">
                <a16:creationId xmlns:a16="http://schemas.microsoft.com/office/drawing/2014/main" id="{E6D40696-62F6-466F-A41F-2E621CC97EC5}"/>
              </a:ext>
            </a:extLst>
          </p:cNvPr>
          <p:cNvSpPr txBox="1"/>
          <p:nvPr/>
        </p:nvSpPr>
        <p:spPr>
          <a:xfrm>
            <a:off x="406050" y="3540189"/>
            <a:ext cx="11358880" cy="2554545"/>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prstClr val="black"/>
                </a:solidFill>
                <a:latin typeface="Calibri" panose="020F0502020204030204"/>
              </a:rPr>
              <a:t>To get on the Watch List, a county needs to meet the threshold in any one of the six data points for 3 consecutive days for to be placed on Public Watch List. </a:t>
            </a:r>
          </a:p>
          <a:p>
            <a:pPr marL="285750" indent="-285750">
              <a:buFont typeface="Arial" panose="020B0604020202020204" pitchFamily="34" charset="0"/>
              <a:buChar char="•"/>
            </a:pPr>
            <a:r>
              <a:rPr lang="en-US" sz="1600" dirty="0">
                <a:solidFill>
                  <a:prstClr val="black"/>
                </a:solidFill>
                <a:latin typeface="Calibri" panose="020F0502020204030204"/>
              </a:rPr>
              <a:t>If/when we get off the Watch List, we can get back on if we pass any of the thresholds again.  </a:t>
            </a:r>
          </a:p>
          <a:p>
            <a:pPr marL="285750" indent="-285750">
              <a:buFont typeface="Arial" panose="020B0604020202020204" pitchFamily="34" charset="0"/>
              <a:buChar char="•"/>
            </a:pPr>
            <a:r>
              <a:rPr lang="en-US" sz="1600" dirty="0">
                <a:solidFill>
                  <a:prstClr val="black"/>
                </a:solidFill>
                <a:latin typeface="Calibri" panose="020F0502020204030204"/>
              </a:rPr>
              <a:t>Case Rate is an average, measured using date of illness onset with a 3-day lag for the 14-day case rate.</a:t>
            </a:r>
          </a:p>
          <a:p>
            <a:pPr marL="742950" lvl="1" indent="-285750">
              <a:buFont typeface="Arial" panose="020B0604020202020204" pitchFamily="34" charset="0"/>
              <a:buChar char="•"/>
            </a:pPr>
            <a:r>
              <a:rPr lang="en-US" sz="1600" dirty="0">
                <a:solidFill>
                  <a:prstClr val="black"/>
                </a:solidFill>
                <a:latin typeface="Calibri" panose="020F0502020204030204"/>
              </a:rPr>
              <a:t>State definition of 14-day case rate: The total number of cases diagnosed and reported over a 14-day period divided by the number of people living in the county.  This number is then multiplied by 100,000.   Due to reporting delay, there is a 3-day lag.  For example, a case rate calculated on April 1st would correspond to cases occurring from March 15th - March 28th.  Although case rates are often calculated using the date they were reported to the health department, this measure uses the episode date.  The episode date is the earliest of several dates and corresponds to the earliest date that the case can be known to have had the infection. </a:t>
            </a:r>
          </a:p>
        </p:txBody>
      </p:sp>
      <p:sp>
        <p:nvSpPr>
          <p:cNvPr id="17" name="TextBox 16">
            <a:extLst>
              <a:ext uri="{FF2B5EF4-FFF2-40B4-BE49-F238E27FC236}">
                <a16:creationId xmlns:a16="http://schemas.microsoft.com/office/drawing/2014/main" id="{5E037D02-5354-4969-83A1-AB6B1A64405A}"/>
              </a:ext>
            </a:extLst>
          </p:cNvPr>
          <p:cNvSpPr txBox="1"/>
          <p:nvPr/>
        </p:nvSpPr>
        <p:spPr>
          <a:xfrm>
            <a:off x="1054631" y="1912494"/>
            <a:ext cx="900332" cy="369332"/>
          </a:xfrm>
          <a:prstGeom prst="rect">
            <a:avLst/>
          </a:prstGeom>
          <a:solidFill>
            <a:srgbClr val="FFFF00"/>
          </a:solidFill>
        </p:spPr>
        <p:txBody>
          <a:bodyPr wrap="square" rtlCol="0">
            <a:spAutoFit/>
          </a:bodyPr>
          <a:lstStyle/>
          <a:p>
            <a:endParaRPr lang="en-US" dirty="0">
              <a:solidFill>
                <a:srgbClr val="FFFF00"/>
              </a:solidFill>
              <a:latin typeface="Calibri" panose="020F0502020204030204"/>
            </a:endParaRPr>
          </a:p>
        </p:txBody>
      </p:sp>
      <p:sp>
        <p:nvSpPr>
          <p:cNvPr id="18" name="TextBox 17">
            <a:extLst>
              <a:ext uri="{FF2B5EF4-FFF2-40B4-BE49-F238E27FC236}">
                <a16:creationId xmlns:a16="http://schemas.microsoft.com/office/drawing/2014/main" id="{86A6B908-A215-4E02-9004-756C55E7F97B}"/>
              </a:ext>
            </a:extLst>
          </p:cNvPr>
          <p:cNvSpPr txBox="1"/>
          <p:nvPr/>
        </p:nvSpPr>
        <p:spPr>
          <a:xfrm>
            <a:off x="3971046" y="1842703"/>
            <a:ext cx="900332" cy="369332"/>
          </a:xfrm>
          <a:prstGeom prst="rect">
            <a:avLst/>
          </a:prstGeom>
          <a:solidFill>
            <a:srgbClr val="FFFF00"/>
          </a:solidFill>
        </p:spPr>
        <p:txBody>
          <a:bodyPr wrap="square" rtlCol="0">
            <a:spAutoFit/>
          </a:bodyPr>
          <a:lstStyle/>
          <a:p>
            <a:endParaRPr lang="en-US" dirty="0">
              <a:solidFill>
                <a:srgbClr val="FFFF00"/>
              </a:solidFill>
              <a:latin typeface="Calibri" panose="020F0502020204030204"/>
            </a:endParaRPr>
          </a:p>
        </p:txBody>
      </p:sp>
      <p:sp>
        <p:nvSpPr>
          <p:cNvPr id="19" name="TextBox 18">
            <a:extLst>
              <a:ext uri="{FF2B5EF4-FFF2-40B4-BE49-F238E27FC236}">
                <a16:creationId xmlns:a16="http://schemas.microsoft.com/office/drawing/2014/main" id="{F1509478-1FCD-47FE-86C5-8C1A6747B261}"/>
              </a:ext>
            </a:extLst>
          </p:cNvPr>
          <p:cNvSpPr txBox="1"/>
          <p:nvPr/>
        </p:nvSpPr>
        <p:spPr>
          <a:xfrm>
            <a:off x="7229182" y="1912494"/>
            <a:ext cx="900332" cy="369332"/>
          </a:xfrm>
          <a:prstGeom prst="rect">
            <a:avLst/>
          </a:prstGeom>
          <a:solidFill>
            <a:srgbClr val="FFFF00"/>
          </a:solidFill>
        </p:spPr>
        <p:txBody>
          <a:bodyPr wrap="square" rtlCol="0">
            <a:spAutoFit/>
          </a:bodyPr>
          <a:lstStyle/>
          <a:p>
            <a:endParaRPr lang="en-US" dirty="0">
              <a:solidFill>
                <a:srgbClr val="FFFF00"/>
              </a:solidFill>
              <a:latin typeface="Calibri" panose="020F0502020204030204"/>
            </a:endParaRPr>
          </a:p>
        </p:txBody>
      </p:sp>
      <p:sp>
        <p:nvSpPr>
          <p:cNvPr id="20" name="TextBox 19">
            <a:extLst>
              <a:ext uri="{FF2B5EF4-FFF2-40B4-BE49-F238E27FC236}">
                <a16:creationId xmlns:a16="http://schemas.microsoft.com/office/drawing/2014/main" id="{6FB48DCC-2FD8-4DC4-B30B-58F27C0AA75F}"/>
              </a:ext>
            </a:extLst>
          </p:cNvPr>
          <p:cNvSpPr txBox="1"/>
          <p:nvPr/>
        </p:nvSpPr>
        <p:spPr>
          <a:xfrm>
            <a:off x="214856" y="1334658"/>
            <a:ext cx="9107345" cy="369332"/>
          </a:xfrm>
          <a:prstGeom prst="rect">
            <a:avLst/>
          </a:prstGeom>
          <a:noFill/>
        </p:spPr>
        <p:txBody>
          <a:bodyPr wrap="square" rtlCol="0">
            <a:spAutoFit/>
          </a:bodyPr>
          <a:lstStyle/>
          <a:p>
            <a:pPr algn="ctr"/>
            <a:r>
              <a:rPr lang="en-US" dirty="0">
                <a:solidFill>
                  <a:prstClr val="black"/>
                </a:solidFill>
                <a:latin typeface="Calibri" panose="020F0502020204030204"/>
              </a:rPr>
              <a:t>County of San Diego had an elevated case rate &gt;100/100,000</a:t>
            </a:r>
          </a:p>
        </p:txBody>
      </p:sp>
    </p:spTree>
    <p:extLst>
      <p:ext uri="{BB962C8B-B14F-4D97-AF65-F5344CB8AC3E}">
        <p14:creationId xmlns:p14="http://schemas.microsoft.com/office/powerpoint/2010/main" val="32446508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6E46A337-F189-45B5-93AE-A3135DCDCC23}"/>
              </a:ext>
            </a:extLst>
          </p:cNvPr>
          <p:cNvSpPr>
            <a:spLocks noGrp="1"/>
          </p:cNvSpPr>
          <p:nvPr>
            <p:ph idx="1"/>
          </p:nvPr>
        </p:nvSpPr>
        <p:spPr>
          <a:xfrm>
            <a:off x="211428" y="6418624"/>
            <a:ext cx="10658324" cy="388357"/>
          </a:xfrm>
        </p:spPr>
        <p:txBody>
          <a:bodyPr>
            <a:normAutofit/>
          </a:bodyPr>
          <a:lstStyle/>
          <a:p>
            <a:pPr marL="0" indent="0">
              <a:buNone/>
            </a:pPr>
            <a:r>
              <a:rPr lang="en-US" sz="1400" dirty="0">
                <a:hlinkClick r:id="rId2"/>
              </a:rPr>
              <a:t>https://www.cdph.ca.gov/Programs/CID/DCDC/Pages/COVID-19/CountyMonitoringDataStep1.aspx</a:t>
            </a:r>
            <a:r>
              <a:rPr lang="en-US" sz="1400" dirty="0"/>
              <a:t> </a:t>
            </a:r>
          </a:p>
        </p:txBody>
      </p:sp>
      <p:sp>
        <p:nvSpPr>
          <p:cNvPr id="2" name="Title 1">
            <a:extLst>
              <a:ext uri="{FF2B5EF4-FFF2-40B4-BE49-F238E27FC236}">
                <a16:creationId xmlns:a16="http://schemas.microsoft.com/office/drawing/2014/main" id="{7012B538-A29A-4537-B66E-10CDFF4DC674}"/>
              </a:ext>
            </a:extLst>
          </p:cNvPr>
          <p:cNvSpPr>
            <a:spLocks noGrp="1"/>
          </p:cNvSpPr>
          <p:nvPr>
            <p:ph type="title"/>
          </p:nvPr>
        </p:nvSpPr>
        <p:spPr/>
        <p:txBody>
          <a:bodyPr/>
          <a:lstStyle/>
          <a:p>
            <a:r>
              <a:rPr lang="en-US" b="1" dirty="0"/>
              <a:t>How we get off the watchlist</a:t>
            </a:r>
          </a:p>
        </p:txBody>
      </p:sp>
      <p:sp>
        <p:nvSpPr>
          <p:cNvPr id="3" name="Slide Number Placeholder 2">
            <a:extLst>
              <a:ext uri="{FF2B5EF4-FFF2-40B4-BE49-F238E27FC236}">
                <a16:creationId xmlns:a16="http://schemas.microsoft.com/office/drawing/2014/main" id="{770D5D6D-31E5-4786-8CB2-956C9D2A0286}"/>
              </a:ext>
            </a:extLst>
          </p:cNvPr>
          <p:cNvSpPr>
            <a:spLocks noGrp="1"/>
          </p:cNvSpPr>
          <p:nvPr>
            <p:ph type="sldNum" sz="quarter" idx="12"/>
          </p:nvPr>
        </p:nvSpPr>
        <p:spPr>
          <a:xfrm>
            <a:off x="10512631" y="4971908"/>
            <a:ext cx="1398207" cy="365125"/>
          </a:xfrm>
        </p:spPr>
        <p:txBody>
          <a:bodyPr/>
          <a:lstStyle/>
          <a:p>
            <a:pPr defTabSz="457200"/>
            <a:fld id="{CFBA6597-D7DA-DC49-90B6-6291F05CD5D3}" type="slidenum">
              <a:rPr lang="en-US">
                <a:solidFill>
                  <a:srgbClr val="808080">
                    <a:lumMod val="60000"/>
                    <a:lumOff val="40000"/>
                  </a:srgbClr>
                </a:solidFill>
              </a:rPr>
              <a:pPr defTabSz="457200"/>
              <a:t>3</a:t>
            </a:fld>
            <a:endParaRPr lang="en-US" dirty="0">
              <a:solidFill>
                <a:srgbClr val="808080">
                  <a:lumMod val="60000"/>
                  <a:lumOff val="40000"/>
                </a:srgbClr>
              </a:solidFill>
            </a:endParaRPr>
          </a:p>
        </p:txBody>
      </p:sp>
      <p:sp>
        <p:nvSpPr>
          <p:cNvPr id="15" name="TextBox 14">
            <a:extLst>
              <a:ext uri="{FF2B5EF4-FFF2-40B4-BE49-F238E27FC236}">
                <a16:creationId xmlns:a16="http://schemas.microsoft.com/office/drawing/2014/main" id="{E6D40696-62F6-466F-A41F-2E621CC97EC5}"/>
              </a:ext>
            </a:extLst>
          </p:cNvPr>
          <p:cNvSpPr txBox="1"/>
          <p:nvPr/>
        </p:nvSpPr>
        <p:spPr>
          <a:xfrm>
            <a:off x="280062" y="2022107"/>
            <a:ext cx="11358880" cy="338554"/>
          </a:xfrm>
          <a:prstGeom prst="rect">
            <a:avLst/>
          </a:prstGeom>
          <a:noFill/>
        </p:spPr>
        <p:txBody>
          <a:bodyPr wrap="square" rtlCol="0">
            <a:spAutoFit/>
          </a:bodyPr>
          <a:lstStyle/>
          <a:p>
            <a:pPr marL="285750" indent="-285750">
              <a:buFont typeface="Arial" panose="020B0604020202020204" pitchFamily="34" charset="0"/>
              <a:buChar char="•"/>
            </a:pPr>
            <a:r>
              <a:rPr lang="en-US" sz="1600" dirty="0">
                <a:solidFill>
                  <a:prstClr val="black"/>
                </a:solidFill>
                <a:latin typeface="Calibri" panose="020F0502020204030204"/>
              </a:rPr>
              <a:t>To </a:t>
            </a:r>
          </a:p>
        </p:txBody>
      </p:sp>
      <p:graphicFrame>
        <p:nvGraphicFramePr>
          <p:cNvPr id="24" name="Diagram 23">
            <a:extLst>
              <a:ext uri="{FF2B5EF4-FFF2-40B4-BE49-F238E27FC236}">
                <a16:creationId xmlns:a16="http://schemas.microsoft.com/office/drawing/2014/main" id="{22D55A91-4F32-44D6-AB35-504BBD6A2761}"/>
              </a:ext>
            </a:extLst>
          </p:cNvPr>
          <p:cNvGraphicFramePr/>
          <p:nvPr>
            <p:extLst>
              <p:ext uri="{D42A27DB-BD31-4B8C-83A1-F6EECF244321}">
                <p14:modId xmlns:p14="http://schemas.microsoft.com/office/powerpoint/2010/main" val="3122762999"/>
              </p:ext>
            </p:extLst>
          </p:nvPr>
        </p:nvGraphicFramePr>
        <p:xfrm>
          <a:off x="290111" y="1610991"/>
          <a:ext cx="11611778" cy="19446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5" name="Left Brace 24">
            <a:extLst>
              <a:ext uri="{FF2B5EF4-FFF2-40B4-BE49-F238E27FC236}">
                <a16:creationId xmlns:a16="http://schemas.microsoft.com/office/drawing/2014/main" id="{E41D7731-A2DA-4885-8BBC-C61352CB8F17}"/>
              </a:ext>
            </a:extLst>
          </p:cNvPr>
          <p:cNvSpPr/>
          <p:nvPr/>
        </p:nvSpPr>
        <p:spPr>
          <a:xfrm rot="16200000">
            <a:off x="5648175" y="-912324"/>
            <a:ext cx="409912" cy="9564914"/>
          </a:xfrm>
          <a:prstGeom prst="leftBrace">
            <a:avLst/>
          </a:prstGeom>
          <a:noFill/>
          <a:ln w="57150" cap="flat" cmpd="sng" algn="ctr">
            <a:solidFill>
              <a:srgbClr val="C00000"/>
            </a:solid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latin typeface="Calibri" panose="020F0502020204030204"/>
              <a:ea typeface="+mn-ea"/>
              <a:cs typeface="+mn-cs"/>
            </a:endParaRPr>
          </a:p>
        </p:txBody>
      </p:sp>
      <p:sp>
        <p:nvSpPr>
          <p:cNvPr id="26" name="TextBox 25">
            <a:extLst>
              <a:ext uri="{FF2B5EF4-FFF2-40B4-BE49-F238E27FC236}">
                <a16:creationId xmlns:a16="http://schemas.microsoft.com/office/drawing/2014/main" id="{C57C5A7A-C58C-413B-9514-49B6CD0B3CCB}"/>
              </a:ext>
            </a:extLst>
          </p:cNvPr>
          <p:cNvSpPr txBox="1"/>
          <p:nvPr/>
        </p:nvSpPr>
        <p:spPr>
          <a:xfrm>
            <a:off x="733905" y="1702196"/>
            <a:ext cx="1150321" cy="369332"/>
          </a:xfrm>
          <a:prstGeom prst="rect">
            <a:avLst/>
          </a:prstGeom>
          <a:solidFill>
            <a:srgbClr val="FFC000"/>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FF00"/>
                </a:solidFill>
                <a:effectLst/>
                <a:highlight>
                  <a:srgbClr val="000000"/>
                </a:highlight>
                <a:uLnTx/>
                <a:uFillTx/>
                <a:latin typeface="Calibri" panose="020F0502020204030204"/>
              </a:rPr>
              <a:t>Day 1</a:t>
            </a:r>
          </a:p>
        </p:txBody>
      </p:sp>
      <p:sp>
        <p:nvSpPr>
          <p:cNvPr id="27" name="TextBox 26">
            <a:extLst>
              <a:ext uri="{FF2B5EF4-FFF2-40B4-BE49-F238E27FC236}">
                <a16:creationId xmlns:a16="http://schemas.microsoft.com/office/drawing/2014/main" id="{C7FE31B4-6078-4652-828A-CD0260ECBEE8}"/>
              </a:ext>
            </a:extLst>
          </p:cNvPr>
          <p:cNvSpPr txBox="1"/>
          <p:nvPr/>
        </p:nvSpPr>
        <p:spPr>
          <a:xfrm>
            <a:off x="6493345" y="1720574"/>
            <a:ext cx="900332" cy="369332"/>
          </a:xfrm>
          <a:prstGeom prst="rect">
            <a:avLst/>
          </a:prstGeom>
          <a:solidFill>
            <a:srgbClr val="FFC000"/>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FF00"/>
                </a:solidFill>
                <a:effectLst/>
                <a:highlight>
                  <a:srgbClr val="000000"/>
                </a:highlight>
                <a:uLnTx/>
                <a:uFillTx/>
                <a:latin typeface="Calibri" panose="020F0502020204030204"/>
              </a:rPr>
              <a:t>Day 3</a:t>
            </a:r>
          </a:p>
        </p:txBody>
      </p:sp>
      <p:sp>
        <p:nvSpPr>
          <p:cNvPr id="28" name="TextBox 27">
            <a:extLst>
              <a:ext uri="{FF2B5EF4-FFF2-40B4-BE49-F238E27FC236}">
                <a16:creationId xmlns:a16="http://schemas.microsoft.com/office/drawing/2014/main" id="{82BF8D65-1274-431B-8D74-FC945CB99CB4}"/>
              </a:ext>
            </a:extLst>
          </p:cNvPr>
          <p:cNvSpPr txBox="1"/>
          <p:nvPr/>
        </p:nvSpPr>
        <p:spPr>
          <a:xfrm>
            <a:off x="3394892" y="1720574"/>
            <a:ext cx="900332" cy="369332"/>
          </a:xfrm>
          <a:prstGeom prst="rect">
            <a:avLst/>
          </a:prstGeom>
          <a:solidFill>
            <a:srgbClr val="FFC000"/>
          </a:solid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800" b="0" i="0" u="none" strike="noStrike" kern="0" cap="none" spc="0" normalizeH="0" baseline="0" noProof="0" dirty="0">
                <a:ln>
                  <a:noFill/>
                </a:ln>
                <a:solidFill>
                  <a:srgbClr val="FFFF00"/>
                </a:solidFill>
                <a:effectLst/>
                <a:highlight>
                  <a:srgbClr val="000000"/>
                </a:highlight>
                <a:uLnTx/>
                <a:uFillTx/>
                <a:latin typeface="Calibri" panose="020F0502020204030204"/>
              </a:rPr>
              <a:t>Day 2</a:t>
            </a:r>
          </a:p>
        </p:txBody>
      </p:sp>
      <p:sp>
        <p:nvSpPr>
          <p:cNvPr id="29" name="TextBox 28">
            <a:extLst>
              <a:ext uri="{FF2B5EF4-FFF2-40B4-BE49-F238E27FC236}">
                <a16:creationId xmlns:a16="http://schemas.microsoft.com/office/drawing/2014/main" id="{F5A6063E-DF90-468B-B4EA-70146BA9F97A}"/>
              </a:ext>
            </a:extLst>
          </p:cNvPr>
          <p:cNvSpPr txBox="1"/>
          <p:nvPr/>
        </p:nvSpPr>
        <p:spPr>
          <a:xfrm>
            <a:off x="9994918" y="1730200"/>
            <a:ext cx="1035426" cy="369332"/>
          </a:xfrm>
          <a:prstGeom prst="rect">
            <a:avLst/>
          </a:prstGeom>
          <a:solidFill>
            <a:srgbClr val="C00000"/>
          </a:solidFill>
        </p:spPr>
        <p:txBody>
          <a:bodyPr wrap="square" rtlCol="0">
            <a:spAutoFit/>
          </a:bodyPr>
          <a:lstStyle/>
          <a:p>
            <a:r>
              <a:rPr lang="en-US" dirty="0">
                <a:solidFill>
                  <a:srgbClr val="FFFF00"/>
                </a:solidFill>
                <a:highlight>
                  <a:srgbClr val="000000"/>
                </a:highlight>
                <a:latin typeface="Calibri" panose="020F0502020204030204"/>
              </a:rPr>
              <a:t>Day 17</a:t>
            </a:r>
          </a:p>
        </p:txBody>
      </p:sp>
      <p:sp>
        <p:nvSpPr>
          <p:cNvPr id="30" name="TextBox 29">
            <a:extLst>
              <a:ext uri="{FF2B5EF4-FFF2-40B4-BE49-F238E27FC236}">
                <a16:creationId xmlns:a16="http://schemas.microsoft.com/office/drawing/2014/main" id="{FF1A0BF0-AC40-4B73-9EB1-F11B5F29FBBF}"/>
              </a:ext>
            </a:extLst>
          </p:cNvPr>
          <p:cNvSpPr txBox="1"/>
          <p:nvPr/>
        </p:nvSpPr>
        <p:spPr>
          <a:xfrm>
            <a:off x="-90470" y="4289572"/>
            <a:ext cx="11887199" cy="2185214"/>
          </a:xfrm>
          <a:prstGeom prst="rect">
            <a:avLst/>
          </a:prstGeom>
          <a:noFill/>
        </p:spPr>
        <p:txBody>
          <a:bodyPr wrap="square" rtlCol="0">
            <a:spAutoFit/>
          </a:bodyPr>
          <a:lstStyle/>
          <a:p>
            <a:pPr marL="742950" lvl="1" indent="-285750">
              <a:buFont typeface="Arial" panose="020B0604020202020204" pitchFamily="34" charset="0"/>
              <a:buChar char="•"/>
            </a:pPr>
            <a:r>
              <a:rPr lang="en-US" dirty="0">
                <a:solidFill>
                  <a:prstClr val="black"/>
                </a:solidFill>
                <a:latin typeface="Calibri" panose="020F0502020204030204"/>
              </a:rPr>
              <a:t>While it only takes 3 days to get ON the Watch List, it takes 3 to get OFF of it  </a:t>
            </a:r>
          </a:p>
          <a:p>
            <a:pPr marL="742950" lvl="1" indent="-285750">
              <a:buFont typeface="Arial" panose="020B0604020202020204" pitchFamily="34" charset="0"/>
              <a:buChar char="•"/>
            </a:pPr>
            <a:r>
              <a:rPr lang="en-US" dirty="0">
                <a:solidFill>
                  <a:prstClr val="black"/>
                </a:solidFill>
                <a:latin typeface="Calibri" panose="020F0502020204030204"/>
              </a:rPr>
              <a:t>On average, San Diego County would need to have </a:t>
            </a:r>
            <a:r>
              <a:rPr lang="en-US" b="1" dirty="0">
                <a:solidFill>
                  <a:prstClr val="black"/>
                </a:solidFill>
                <a:latin typeface="Calibri" panose="020F0502020204030204"/>
              </a:rPr>
              <a:t>240</a:t>
            </a:r>
            <a:r>
              <a:rPr lang="en-US" dirty="0">
                <a:solidFill>
                  <a:prstClr val="black"/>
                </a:solidFill>
                <a:latin typeface="Calibri" panose="020F0502020204030204"/>
              </a:rPr>
              <a:t> cases or less per day for 14 days (or less than 3,370 cases over 14 days) to have a 14 day case rate that would start the process to be removed from Watch List. </a:t>
            </a:r>
          </a:p>
          <a:p>
            <a:pPr marL="742950" lvl="1" indent="-285750">
              <a:buFont typeface="Arial" panose="020B0604020202020204" pitchFamily="34" charset="0"/>
              <a:buChar char="•"/>
            </a:pPr>
            <a:r>
              <a:rPr lang="en-US" dirty="0">
                <a:solidFill>
                  <a:prstClr val="black"/>
                </a:solidFill>
                <a:latin typeface="Calibri" panose="020F0502020204030204"/>
              </a:rPr>
              <a:t>If/when we get off the Watch List, we can get back on if we pass any of the thresholds again so we must remain vigilant</a:t>
            </a:r>
          </a:p>
          <a:p>
            <a:pPr lvl="1"/>
            <a:endParaRPr lang="en-US" sz="1400" dirty="0">
              <a:solidFill>
                <a:prstClr val="black"/>
              </a:solidFill>
              <a:latin typeface="Calibri" panose="020F0502020204030204"/>
            </a:endParaRPr>
          </a:p>
          <a:p>
            <a:pPr lvl="1"/>
            <a:r>
              <a:rPr lang="en-US" sz="1400" dirty="0">
                <a:solidFill>
                  <a:prstClr val="black"/>
                </a:solidFill>
                <a:latin typeface="Calibri" panose="020F0502020204030204"/>
              </a:rPr>
              <a:t>*This does not apply to any elementary schools who have received waivers for in-person instruction*</a:t>
            </a:r>
          </a:p>
          <a:p>
            <a:pPr lvl="1"/>
            <a:endParaRPr lang="en-US" dirty="0">
              <a:solidFill>
                <a:prstClr val="black"/>
              </a:solidFill>
              <a:latin typeface="Calibri" panose="020F0502020204030204"/>
            </a:endParaRPr>
          </a:p>
        </p:txBody>
      </p:sp>
    </p:spTree>
    <p:extLst>
      <p:ext uri="{BB962C8B-B14F-4D97-AF65-F5344CB8AC3E}">
        <p14:creationId xmlns:p14="http://schemas.microsoft.com/office/powerpoint/2010/main" val="1280690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6E46A337-F189-45B5-93AE-A3135DCDCC23}"/>
              </a:ext>
            </a:extLst>
          </p:cNvPr>
          <p:cNvSpPr>
            <a:spLocks noGrp="1"/>
          </p:cNvSpPr>
          <p:nvPr>
            <p:ph idx="1"/>
          </p:nvPr>
        </p:nvSpPr>
        <p:spPr>
          <a:xfrm>
            <a:off x="924074" y="6238998"/>
            <a:ext cx="10658324" cy="388357"/>
          </a:xfrm>
        </p:spPr>
        <p:txBody>
          <a:bodyPr>
            <a:normAutofit/>
          </a:bodyPr>
          <a:lstStyle/>
          <a:p>
            <a:pPr marL="0" indent="0">
              <a:buNone/>
            </a:pPr>
            <a:r>
              <a:rPr lang="en-US" sz="1400" dirty="0">
                <a:hlinkClick r:id="rId2"/>
              </a:rPr>
              <a:t>https://www.sandiegocounty.gov/content/dam/sdc/hhsa/programs/phs/Epidemiology/COVID-19_Daily_Status_Update.pdf</a:t>
            </a:r>
            <a:endParaRPr lang="en-US" sz="1400" dirty="0"/>
          </a:p>
        </p:txBody>
      </p:sp>
      <p:sp>
        <p:nvSpPr>
          <p:cNvPr id="2" name="Title 1">
            <a:extLst>
              <a:ext uri="{FF2B5EF4-FFF2-40B4-BE49-F238E27FC236}">
                <a16:creationId xmlns:a16="http://schemas.microsoft.com/office/drawing/2014/main" id="{7012B538-A29A-4537-B66E-10CDFF4DC674}"/>
              </a:ext>
            </a:extLst>
          </p:cNvPr>
          <p:cNvSpPr>
            <a:spLocks noGrp="1"/>
          </p:cNvSpPr>
          <p:nvPr>
            <p:ph type="title"/>
          </p:nvPr>
        </p:nvSpPr>
        <p:spPr/>
        <p:txBody>
          <a:bodyPr/>
          <a:lstStyle/>
          <a:p>
            <a:r>
              <a:rPr lang="en-US" b="1" dirty="0"/>
              <a:t>How we present this information daily</a:t>
            </a:r>
          </a:p>
        </p:txBody>
      </p:sp>
      <p:sp>
        <p:nvSpPr>
          <p:cNvPr id="3" name="Slide Number Placeholder 2">
            <a:extLst>
              <a:ext uri="{FF2B5EF4-FFF2-40B4-BE49-F238E27FC236}">
                <a16:creationId xmlns:a16="http://schemas.microsoft.com/office/drawing/2014/main" id="{770D5D6D-31E5-4786-8CB2-956C9D2A0286}"/>
              </a:ext>
            </a:extLst>
          </p:cNvPr>
          <p:cNvSpPr>
            <a:spLocks noGrp="1"/>
          </p:cNvSpPr>
          <p:nvPr>
            <p:ph type="sldNum" sz="quarter" idx="12"/>
          </p:nvPr>
        </p:nvSpPr>
        <p:spPr/>
        <p:txBody>
          <a:bodyPr/>
          <a:lstStyle/>
          <a:p>
            <a:pPr defTabSz="457200"/>
            <a:fld id="{CFBA6597-D7DA-DC49-90B6-6291F05CD5D3}" type="slidenum">
              <a:rPr lang="en-US">
                <a:solidFill>
                  <a:srgbClr val="808080">
                    <a:lumMod val="60000"/>
                    <a:lumOff val="40000"/>
                  </a:srgbClr>
                </a:solidFill>
              </a:rPr>
              <a:pPr defTabSz="457200"/>
              <a:t>4</a:t>
            </a:fld>
            <a:endParaRPr lang="en-US" dirty="0">
              <a:solidFill>
                <a:srgbClr val="808080">
                  <a:lumMod val="60000"/>
                  <a:lumOff val="40000"/>
                </a:srgbClr>
              </a:solidFill>
            </a:endParaRPr>
          </a:p>
        </p:txBody>
      </p:sp>
      <p:pic>
        <p:nvPicPr>
          <p:cNvPr id="6" name="Picture 5">
            <a:extLst>
              <a:ext uri="{FF2B5EF4-FFF2-40B4-BE49-F238E27FC236}">
                <a16:creationId xmlns:a16="http://schemas.microsoft.com/office/drawing/2014/main" id="{3A5B52ED-F6B7-4C99-A4E7-8F16B04532F8}"/>
              </a:ext>
            </a:extLst>
          </p:cNvPr>
          <p:cNvPicPr>
            <a:picLocks noChangeAspect="1"/>
          </p:cNvPicPr>
          <p:nvPr/>
        </p:nvPicPr>
        <p:blipFill>
          <a:blip r:embed="rId3"/>
          <a:stretch>
            <a:fillRect/>
          </a:stretch>
        </p:blipFill>
        <p:spPr>
          <a:xfrm>
            <a:off x="779766" y="1365356"/>
            <a:ext cx="8333412" cy="4873642"/>
          </a:xfrm>
          <a:prstGeom prst="rect">
            <a:avLst/>
          </a:prstGeom>
        </p:spPr>
      </p:pic>
    </p:spTree>
    <p:extLst>
      <p:ext uri="{BB962C8B-B14F-4D97-AF65-F5344CB8AC3E}">
        <p14:creationId xmlns:p14="http://schemas.microsoft.com/office/powerpoint/2010/main" val="29911356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12B538-A29A-4537-B66E-10CDFF4DC674}"/>
              </a:ext>
            </a:extLst>
          </p:cNvPr>
          <p:cNvSpPr>
            <a:spLocks noGrp="1"/>
          </p:cNvSpPr>
          <p:nvPr>
            <p:ph type="title"/>
          </p:nvPr>
        </p:nvSpPr>
        <p:spPr/>
        <p:txBody>
          <a:bodyPr/>
          <a:lstStyle/>
          <a:p>
            <a:r>
              <a:rPr lang="en-US" b="1" dirty="0"/>
              <a:t>How we present this information daily</a:t>
            </a:r>
          </a:p>
        </p:txBody>
      </p:sp>
      <p:sp>
        <p:nvSpPr>
          <p:cNvPr id="3" name="Slide Number Placeholder 2">
            <a:extLst>
              <a:ext uri="{FF2B5EF4-FFF2-40B4-BE49-F238E27FC236}">
                <a16:creationId xmlns:a16="http://schemas.microsoft.com/office/drawing/2014/main" id="{770D5D6D-31E5-4786-8CB2-956C9D2A0286}"/>
              </a:ext>
            </a:extLst>
          </p:cNvPr>
          <p:cNvSpPr>
            <a:spLocks noGrp="1"/>
          </p:cNvSpPr>
          <p:nvPr>
            <p:ph type="sldNum" sz="quarter" idx="12"/>
          </p:nvPr>
        </p:nvSpPr>
        <p:spPr/>
        <p:txBody>
          <a:bodyPr/>
          <a:lstStyle/>
          <a:p>
            <a:pPr defTabSz="457200"/>
            <a:fld id="{CFBA6597-D7DA-DC49-90B6-6291F05CD5D3}" type="slidenum">
              <a:rPr lang="en-US">
                <a:solidFill>
                  <a:srgbClr val="808080">
                    <a:lumMod val="60000"/>
                    <a:lumOff val="40000"/>
                  </a:srgbClr>
                </a:solidFill>
              </a:rPr>
              <a:pPr defTabSz="457200"/>
              <a:t>5</a:t>
            </a:fld>
            <a:endParaRPr lang="en-US" dirty="0">
              <a:solidFill>
                <a:srgbClr val="808080">
                  <a:lumMod val="60000"/>
                  <a:lumOff val="40000"/>
                </a:srgbClr>
              </a:solidFill>
            </a:endParaRPr>
          </a:p>
        </p:txBody>
      </p:sp>
      <p:sp>
        <p:nvSpPr>
          <p:cNvPr id="8" name="TextBox 7">
            <a:extLst>
              <a:ext uri="{FF2B5EF4-FFF2-40B4-BE49-F238E27FC236}">
                <a16:creationId xmlns:a16="http://schemas.microsoft.com/office/drawing/2014/main" id="{B69210BE-A99B-46D7-9D46-762DBBBF5949}"/>
              </a:ext>
            </a:extLst>
          </p:cNvPr>
          <p:cNvSpPr txBox="1"/>
          <p:nvPr/>
        </p:nvSpPr>
        <p:spPr>
          <a:xfrm>
            <a:off x="560842" y="6489990"/>
            <a:ext cx="10551886" cy="307777"/>
          </a:xfrm>
          <a:prstGeom prst="rect">
            <a:avLst/>
          </a:prstGeom>
          <a:noFill/>
        </p:spPr>
        <p:txBody>
          <a:bodyPr wrap="square" rtlCol="0">
            <a:spAutoFit/>
          </a:bodyPr>
          <a:lstStyle/>
          <a:p>
            <a:r>
              <a:rPr lang="en-US" sz="1400" dirty="0">
                <a:hlinkClick r:id="rId2"/>
              </a:rPr>
              <a:t>https://sdcounty.maps.arcgis.com/apps/opsdashboard/index.html#/30b5e0fa2a5f4404b1219d8cd16b2583</a:t>
            </a:r>
            <a:r>
              <a:rPr lang="en-US" sz="1400" dirty="0"/>
              <a:t> </a:t>
            </a:r>
          </a:p>
        </p:txBody>
      </p:sp>
      <p:pic>
        <p:nvPicPr>
          <p:cNvPr id="7" name="Picture 6">
            <a:extLst>
              <a:ext uri="{FF2B5EF4-FFF2-40B4-BE49-F238E27FC236}">
                <a16:creationId xmlns:a16="http://schemas.microsoft.com/office/drawing/2014/main" id="{6C849B1E-A4E8-4E91-9F75-622F398D7527}"/>
              </a:ext>
            </a:extLst>
          </p:cNvPr>
          <p:cNvPicPr>
            <a:picLocks noChangeAspect="1"/>
          </p:cNvPicPr>
          <p:nvPr/>
        </p:nvPicPr>
        <p:blipFill>
          <a:blip r:embed="rId3"/>
          <a:stretch>
            <a:fillRect/>
          </a:stretch>
        </p:blipFill>
        <p:spPr>
          <a:xfrm>
            <a:off x="0" y="1202075"/>
            <a:ext cx="12164602" cy="5230567"/>
          </a:xfrm>
          <a:prstGeom prst="rect">
            <a:avLst/>
          </a:prstGeom>
        </p:spPr>
      </p:pic>
    </p:spTree>
    <p:extLst>
      <p:ext uri="{BB962C8B-B14F-4D97-AF65-F5344CB8AC3E}">
        <p14:creationId xmlns:p14="http://schemas.microsoft.com/office/powerpoint/2010/main" val="1769042178"/>
      </p:ext>
    </p:extLst>
  </p:cSld>
  <p:clrMapOvr>
    <a:masterClrMapping/>
  </p:clrMapOvr>
</p:sld>
</file>

<file path=ppt/theme/theme1.xml><?xml version="1.0" encoding="utf-8"?>
<a:theme xmlns:a="http://schemas.openxmlformats.org/drawingml/2006/main" name="LWSD 2013 Blue">
  <a:themeElements>
    <a:clrScheme name="LWSD_blue">
      <a:dk1>
        <a:srgbClr val="808080"/>
      </a:dk1>
      <a:lt1>
        <a:sysClr val="window" lastClr="FFFFFF"/>
      </a:lt1>
      <a:dk2>
        <a:srgbClr val="95AF39"/>
      </a:dk2>
      <a:lt2>
        <a:srgbClr val="FFFFFF"/>
      </a:lt2>
      <a:accent1>
        <a:srgbClr val="2FB4BC"/>
      </a:accent1>
      <a:accent2>
        <a:srgbClr val="F79527"/>
      </a:accent2>
      <a:accent3>
        <a:srgbClr val="95AF39"/>
      </a:accent3>
      <a:accent4>
        <a:srgbClr val="FDBA16"/>
      </a:accent4>
      <a:accent5>
        <a:srgbClr val="779042"/>
      </a:accent5>
      <a:accent6>
        <a:srgbClr val="F47F26"/>
      </a:accent6>
      <a:hlink>
        <a:srgbClr val="00A9C5"/>
      </a:hlink>
      <a:folHlink>
        <a:srgbClr val="C7DC6D"/>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a:solidFill>
            <a:schemeClr val="bg1"/>
          </a:solidFill>
        </a:ln>
        <a:effectLst/>
      </a:spPr>
      <a:bodyPr/>
      <a:lstStyle/>
      <a:style>
        <a:lnRef idx="2">
          <a:schemeClr val="accent1"/>
        </a:lnRef>
        <a:fillRef idx="0">
          <a:schemeClr val="accent1"/>
        </a:fillRef>
        <a:effectRef idx="1">
          <a:schemeClr val="accent1"/>
        </a:effectRef>
        <a:fontRef idx="minor">
          <a:schemeClr val="tx1"/>
        </a:fontRef>
      </a:style>
    </a:lnDef>
    <a:txDef>
      <a:spPr>
        <a:noFill/>
      </a:spPr>
      <a:bodyPr wrap="square" lIns="0" tIns="0" rIns="0" bIns="0" rtlCol="0">
        <a:spAutoFit/>
      </a:bodyPr>
      <a:lstStyle>
        <a:defPPr>
          <a:defRPr sz="1600" dirty="0" smtClean="0">
            <a:solidFill>
              <a:schemeClr val="tx2"/>
            </a:solidFill>
            <a:latin typeface="Avenir Light"/>
            <a:cs typeface="Avenir Light"/>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0BA789A7B823249A36C4F9230D77853" ma:contentTypeVersion="10" ma:contentTypeDescription="Create a new document." ma:contentTypeScope="" ma:versionID="10ed1393067f7da151fa47d4afd00cb9">
  <xsd:schema xmlns:xsd="http://www.w3.org/2001/XMLSchema" xmlns:xs="http://www.w3.org/2001/XMLSchema" xmlns:p="http://schemas.microsoft.com/office/2006/metadata/properties" xmlns:ns3="3ff1c017-238c-4480-885a-dfe73c089760" xmlns:ns4="e6e82d34-d1ab-46b1-bfcd-262dcd851f55" targetNamespace="http://schemas.microsoft.com/office/2006/metadata/properties" ma:root="true" ma:fieldsID="e14e5fbf8063d57c0e0223aef4ba0f57" ns3:_="" ns4:_="">
    <xsd:import namespace="3ff1c017-238c-4480-885a-dfe73c089760"/>
    <xsd:import namespace="e6e82d34-d1ab-46b1-bfcd-262dcd851f55"/>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f1c017-238c-4480-885a-dfe73c08976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6e82d34-d1ab-46b1-bfcd-262dcd851f55"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5AED3B-8976-43D8-BAD7-F74308056715}">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97C4B826-C1C7-4B9F-97E9-110257A539A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f1c017-238c-4480-885a-dfe73c089760"/>
    <ds:schemaRef ds:uri="e6e82d34-d1ab-46b1-bfcd-262dcd851f5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792E1D7-CE16-4BF3-8551-509216DA951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3978</TotalTime>
  <Words>612</Words>
  <Application>Microsoft Office PowerPoint</Application>
  <PresentationFormat>Widescreen</PresentationFormat>
  <Paragraphs>44</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Avenir Light</vt:lpstr>
      <vt:lpstr>Calibri</vt:lpstr>
      <vt:lpstr>Wingdings</vt:lpstr>
      <vt:lpstr>LWSD 2013 Blue</vt:lpstr>
      <vt:lpstr>the state covid-19 watchlist</vt:lpstr>
      <vt:lpstr>How we got on the watchlist</vt:lpstr>
      <vt:lpstr>How we get off the watchlist</vt:lpstr>
      <vt:lpstr>How we present this information daily</vt:lpstr>
      <vt:lpstr>How we present this information daily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Hansen, Zachary</dc:creator>
  <cp:lastModifiedBy>Sayone</cp:lastModifiedBy>
  <cp:revision>17</cp:revision>
  <dcterms:created xsi:type="dcterms:W3CDTF">2020-07-31T22:54:37Z</dcterms:created>
  <dcterms:modified xsi:type="dcterms:W3CDTF">2020-08-05T22:31:31Z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0x010100D0BA789A7B823249A36C4F9230D77853</vt:lpwstr>
  </property>
</Properties>
</file>